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411" r:id="rId3"/>
    <p:sldId id="409" r:id="rId4"/>
    <p:sldId id="423" r:id="rId5"/>
    <p:sldId id="419" r:id="rId7"/>
    <p:sldId id="414" r:id="rId8"/>
    <p:sldId id="426" r:id="rId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FFD40B"/>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230"/>
        <p:guide pos="383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None/>
              <a:tabLst>
                <a:tab pos="1609725" algn="l"/>
                <a:tab pos="1609725" algn="l"/>
                <a:tab pos="1609725" algn="l"/>
                <a:tab pos="1609725" algn="l"/>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63.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tags" Target="../tags/tag64.xml"/><Relationship Id="rId8" Type="http://schemas.openxmlformats.org/officeDocument/2006/relationships/image" Target="../media/image12.png"/><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0" Type="http://schemas.openxmlformats.org/officeDocument/2006/relationships/slideLayout" Target="../slideLayouts/slideLayout1.xml"/><Relationship Id="rId1" Type="http://schemas.openxmlformats.org/officeDocument/2006/relationships/image" Target="../media/image5.jpe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65.xml"/><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tags" Target="../tags/tag66.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8.xml"/><Relationship Id="rId3" Type="http://schemas.openxmlformats.org/officeDocument/2006/relationships/image" Target="../media/image11.png"/><Relationship Id="rId2" Type="http://schemas.openxmlformats.org/officeDocument/2006/relationships/tags" Target="../tags/tag67.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9.xml"/><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5" name="图片 4" descr="未标题-1_画板 1"/>
          <p:cNvPicPr>
            <a:picLocks noChangeAspect="1"/>
          </p:cNvPicPr>
          <p:nvPr/>
        </p:nvPicPr>
        <p:blipFill>
          <a:blip r:embed="rId1"/>
          <a:stretch>
            <a:fillRect/>
          </a:stretch>
        </p:blipFill>
        <p:spPr>
          <a:xfrm>
            <a:off x="0" y="0"/>
            <a:ext cx="12189460" cy="6858000"/>
          </a:xfrm>
          <a:prstGeom prst="rect">
            <a:avLst/>
          </a:prstGeom>
        </p:spPr>
      </p:pic>
      <p:pic>
        <p:nvPicPr>
          <p:cNvPr id="7" name="图片 6" descr="未标题-1-02"/>
          <p:cNvPicPr>
            <a:picLocks noChangeAspect="1"/>
          </p:cNvPicPr>
          <p:nvPr/>
        </p:nvPicPr>
        <p:blipFill>
          <a:blip r:embed="rId2"/>
          <a:stretch>
            <a:fillRect/>
          </a:stretch>
        </p:blipFill>
        <p:spPr>
          <a:xfrm>
            <a:off x="1231900" y="866775"/>
            <a:ext cx="1941195" cy="268605"/>
          </a:xfrm>
          <a:prstGeom prst="rect">
            <a:avLst/>
          </a:prstGeom>
        </p:spPr>
      </p:pic>
      <p:sp>
        <p:nvSpPr>
          <p:cNvPr id="16" name="文本框 15"/>
          <p:cNvSpPr txBox="1"/>
          <p:nvPr/>
        </p:nvSpPr>
        <p:spPr>
          <a:xfrm>
            <a:off x="1092835" y="2134235"/>
            <a:ext cx="6800215" cy="1322070"/>
          </a:xfrm>
          <a:prstGeom prst="rect">
            <a:avLst/>
          </a:prstGeom>
          <a:noFill/>
        </p:spPr>
        <p:txBody>
          <a:bodyPr wrap="square" rtlCol="0">
            <a:spAutoFit/>
          </a:bodyPr>
          <a:p>
            <a:pPr algn="l"/>
            <a:r>
              <a:rPr sz="40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CHASING </a:t>
            </a:r>
            <a:r>
              <a:rPr sz="4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Multi-interface Docking Station</a:t>
            </a:r>
            <a:endParaRPr sz="4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9" name="文本框 18"/>
          <p:cNvSpPr txBox="1"/>
          <p:nvPr/>
        </p:nvSpPr>
        <p:spPr>
          <a:xfrm>
            <a:off x="1140460" y="5721985"/>
            <a:ext cx="2934335" cy="398780"/>
          </a:xfrm>
          <a:prstGeom prst="rect">
            <a:avLst/>
          </a:prstGeom>
          <a:noFill/>
        </p:spPr>
        <p:txBody>
          <a:bodyPr wrap="square" rtlCol="0">
            <a:spAutoFit/>
          </a:bodyPr>
          <a:p>
            <a:pPr algn="dist"/>
            <a:r>
              <a:rPr lang="en-US" altLang="zh-CN" sz="2000">
                <a:solidFill>
                  <a:schemeClr val="bg1"/>
                </a:solidFill>
                <a:latin typeface="思源黑体 CN Medium" panose="020B0600000000000000" charset="-122"/>
                <a:ea typeface="思源黑体 CN Medium" panose="020B0600000000000000" charset="-122"/>
                <a:sym typeface="+mn-ea"/>
              </a:rPr>
              <a:t>www.chasing.com</a:t>
            </a:r>
            <a:endParaRPr lang="en-US" altLang="zh-CN" sz="2000">
              <a:solidFill>
                <a:schemeClr val="bg1"/>
              </a:solidFill>
              <a:latin typeface="思源黑体 CN Medium" panose="020B0600000000000000" charset="-122"/>
              <a:ea typeface="思源黑体 CN Medium" panose="020B0600000000000000" charset="-122"/>
              <a:sym typeface="+mn-ea"/>
            </a:endParaRPr>
          </a:p>
        </p:txBody>
      </p:sp>
      <p:pic>
        <p:nvPicPr>
          <p:cNvPr id="8" name="图片 7" descr="CHASING+中文简称 (1)"/>
          <p:cNvPicPr>
            <a:picLocks noChangeAspect="1"/>
          </p:cNvPicPr>
          <p:nvPr/>
        </p:nvPicPr>
        <p:blipFill>
          <a:blip r:embed="rId3"/>
          <a:stretch>
            <a:fillRect/>
          </a:stretch>
        </p:blipFill>
        <p:spPr>
          <a:xfrm>
            <a:off x="10784205" y="-642620"/>
            <a:ext cx="1117600" cy="399415"/>
          </a:xfrm>
          <a:prstGeom prst="rect">
            <a:avLst/>
          </a:prstGeom>
        </p:spPr>
      </p:pic>
      <p:pic>
        <p:nvPicPr>
          <p:cNvPr id="3" name="图片 2" descr="拓展坞3.0071"/>
          <p:cNvPicPr>
            <a:picLocks noChangeAspect="1"/>
          </p:cNvPicPr>
          <p:nvPr/>
        </p:nvPicPr>
        <p:blipFill>
          <a:blip r:embed="rId4"/>
          <a:srcRect/>
          <a:stretch>
            <a:fillRect/>
          </a:stretch>
        </p:blipFill>
        <p:spPr>
          <a:xfrm>
            <a:off x="7759065" y="1125220"/>
            <a:ext cx="3526790" cy="4995545"/>
          </a:xfrm>
          <a:prstGeom prst="rect">
            <a:avLst/>
          </a:prstGeom>
        </p:spPr>
      </p:pic>
      <p:grpSp>
        <p:nvGrpSpPr>
          <p:cNvPr id="6" name="组合 5"/>
          <p:cNvGrpSpPr/>
          <p:nvPr/>
        </p:nvGrpSpPr>
        <p:grpSpPr>
          <a:xfrm>
            <a:off x="1232535" y="3843020"/>
            <a:ext cx="4436745" cy="645160"/>
            <a:chOff x="1941" y="6052"/>
            <a:chExt cx="6987" cy="1016"/>
          </a:xfrm>
        </p:grpSpPr>
        <p:sp>
          <p:nvSpPr>
            <p:cNvPr id="2" name="文本框 1"/>
            <p:cNvSpPr txBox="1"/>
            <p:nvPr/>
          </p:nvSpPr>
          <p:spPr>
            <a:xfrm>
              <a:off x="2000" y="6052"/>
              <a:ext cx="6928" cy="1016"/>
            </a:xfrm>
            <a:prstGeom prst="rect">
              <a:avLst/>
            </a:prstGeom>
            <a:noFill/>
          </p:spPr>
          <p:txBody>
            <a:bodyPr wrap="none" rtlCol="0">
              <a:spAutoFit/>
            </a:bodyPr>
            <a:p>
              <a:pPr algn="l"/>
              <a:r>
                <a:rPr lang="zh-CN" altLang="en-US">
                  <a:solidFill>
                    <a:schemeClr val="bg1">
                      <a:lumMod val="75000"/>
                    </a:schemeClr>
                  </a:solidFill>
                </a:rPr>
                <a:t>Accessory specially designed for use with </a:t>
              </a:r>
              <a:endParaRPr lang="zh-CN" altLang="en-US">
                <a:solidFill>
                  <a:schemeClr val="bg1">
                    <a:lumMod val="75000"/>
                  </a:schemeClr>
                </a:solidFill>
              </a:endParaRPr>
            </a:p>
            <a:p>
              <a:pPr algn="l"/>
              <a:r>
                <a:rPr lang="zh-CN" altLang="en-US" b="1">
                  <a:solidFill>
                    <a:schemeClr val="bg1">
                      <a:lumMod val="75000"/>
                    </a:schemeClr>
                  </a:solidFill>
                </a:rPr>
                <a:t>CHASING M2 PRO</a:t>
              </a:r>
              <a:r>
                <a:rPr lang="zh-CN" altLang="en-US">
                  <a:solidFill>
                    <a:schemeClr val="bg1">
                      <a:lumMod val="75000"/>
                    </a:schemeClr>
                  </a:solidFill>
                </a:rPr>
                <a:t> ROV.</a:t>
              </a:r>
              <a:endParaRPr lang="zh-CN" altLang="en-US">
                <a:solidFill>
                  <a:schemeClr val="bg1">
                    <a:lumMod val="75000"/>
                  </a:schemeClr>
                </a:solidFill>
              </a:endParaRPr>
            </a:p>
          </p:txBody>
        </p:sp>
        <p:cxnSp>
          <p:nvCxnSpPr>
            <p:cNvPr id="4" name="直接连接符 3"/>
            <p:cNvCxnSpPr/>
            <p:nvPr/>
          </p:nvCxnSpPr>
          <p:spPr>
            <a:xfrm flipV="1">
              <a:off x="1941" y="6224"/>
              <a:ext cx="0" cy="645"/>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Tree>
    <p:custDataLst>
      <p:tags r:id="rId5"/>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878840" y="1043940"/>
            <a:ext cx="10364470" cy="1489075"/>
          </a:xfrm>
          <a:prstGeom prst="rect">
            <a:avLst/>
          </a:prstGeom>
          <a:noFill/>
        </p:spPr>
        <p:txBody>
          <a:bodyPr wrap="square" rtlCol="0">
            <a:spAutoFit/>
          </a:bodyPr>
          <a:p>
            <a:pPr algn="just">
              <a:lnSpc>
                <a:spcPct val="130000"/>
              </a:lnSpc>
            </a:pPr>
            <a:r>
              <a:rPr lang="zh-CN" altLang="zh-CN" sz="1400" b="1">
                <a:latin typeface="+mn-ea"/>
                <a:cs typeface="+mn-ea"/>
                <a:sym typeface="+mn-ea"/>
              </a:rPr>
              <a:t>CHASING Multi-interface Docking</a:t>
            </a:r>
            <a:r>
              <a:rPr lang="zh-CN" altLang="zh-CN" sz="1400">
                <a:latin typeface="+mn-ea"/>
                <a:cs typeface="+mn-ea"/>
                <a:sym typeface="+mn-ea"/>
              </a:rPr>
              <a:t> Station is an accessory specially designed for use with CHASING M2 PRO ROV. It features a total of 5 expanding ports which can be used to expand advanced components such as the AC power supply system, auxiliary cameras, laser scalers, Multibeam Image Sonar, USBL positioning systems, and floodlights, enabling multiple accessories to be used at the same time. The modularized design is simple and portable, and installation is convenient and precise.</a:t>
            </a:r>
            <a:endParaRPr lang="zh-CN" altLang="zh-CN" sz="1400">
              <a:latin typeface="+mn-ea"/>
              <a:cs typeface="+mn-ea"/>
              <a:sym typeface="+mn-ea"/>
            </a:endParaRPr>
          </a:p>
        </p:txBody>
      </p:sp>
      <p:pic>
        <p:nvPicPr>
          <p:cNvPr id="7" name="图片 6" descr="扩展坞部件2.21"/>
          <p:cNvPicPr>
            <a:picLocks noChangeAspect="1"/>
          </p:cNvPicPr>
          <p:nvPr/>
        </p:nvPicPr>
        <p:blipFill>
          <a:blip r:embed="rId2"/>
          <a:srcRect/>
          <a:stretch>
            <a:fillRect/>
          </a:stretch>
        </p:blipFill>
        <p:spPr>
          <a:xfrm>
            <a:off x="4795203" y="3048000"/>
            <a:ext cx="2606040" cy="2564130"/>
          </a:xfrm>
          <a:prstGeom prst="rect">
            <a:avLst/>
          </a:prstGeom>
        </p:spPr>
      </p:pic>
      <p:grpSp>
        <p:nvGrpSpPr>
          <p:cNvPr id="17" name="组合 16"/>
          <p:cNvGrpSpPr/>
          <p:nvPr/>
        </p:nvGrpSpPr>
        <p:grpSpPr>
          <a:xfrm rot="0">
            <a:off x="4210050" y="4055110"/>
            <a:ext cx="1852295" cy="889000"/>
            <a:chOff x="4830" y="6630"/>
            <a:chExt cx="4169" cy="1855"/>
          </a:xfrm>
        </p:grpSpPr>
        <p:cxnSp>
          <p:nvCxnSpPr>
            <p:cNvPr id="10" name="直接连接符 9"/>
            <p:cNvCxnSpPr/>
            <p:nvPr/>
          </p:nvCxnSpPr>
          <p:spPr>
            <a:xfrm flipH="1">
              <a:off x="5580" y="6630"/>
              <a:ext cx="1995" cy="0"/>
            </a:xfrm>
            <a:prstGeom prst="line">
              <a:avLst/>
            </a:prstGeom>
            <a:ln w="15875" cmpd="sng">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4830" y="7730"/>
              <a:ext cx="2745" cy="0"/>
            </a:xfrm>
            <a:prstGeom prst="line">
              <a:avLst/>
            </a:prstGeom>
            <a:ln w="15875" cmpd="sng">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5625" y="8485"/>
              <a:ext cx="3375" cy="0"/>
            </a:xfrm>
            <a:prstGeom prst="line">
              <a:avLst/>
            </a:prstGeom>
            <a:ln w="15875" cmpd="sng">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830" y="7740"/>
              <a:ext cx="795" cy="745"/>
            </a:xfrm>
            <a:prstGeom prst="line">
              <a:avLst/>
            </a:prstGeom>
            <a:ln w="15875" cmpd="sng">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4860" y="6630"/>
              <a:ext cx="720" cy="1095"/>
            </a:xfrm>
            <a:prstGeom prst="line">
              <a:avLst/>
            </a:prstGeom>
            <a:ln w="15875" cmpd="sng">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pic>
        <p:nvPicPr>
          <p:cNvPr id="19" name="图片 18" descr="_B0A2856"/>
          <p:cNvPicPr>
            <a:picLocks noChangeAspect="1"/>
          </p:cNvPicPr>
          <p:nvPr/>
        </p:nvPicPr>
        <p:blipFill>
          <a:blip r:embed="rId3"/>
          <a:srcRect/>
          <a:stretch>
            <a:fillRect/>
          </a:stretch>
        </p:blipFill>
        <p:spPr>
          <a:xfrm>
            <a:off x="690245" y="3843020"/>
            <a:ext cx="1037590" cy="1421130"/>
          </a:xfrm>
          <a:prstGeom prst="rect">
            <a:avLst/>
          </a:prstGeom>
        </p:spPr>
      </p:pic>
      <p:sp>
        <p:nvSpPr>
          <p:cNvPr id="20" name="文本框 19"/>
          <p:cNvSpPr txBox="1"/>
          <p:nvPr/>
        </p:nvSpPr>
        <p:spPr>
          <a:xfrm>
            <a:off x="878840" y="5208270"/>
            <a:ext cx="613410" cy="275590"/>
          </a:xfrm>
          <a:prstGeom prst="rect">
            <a:avLst/>
          </a:prstGeom>
          <a:noFill/>
        </p:spPr>
        <p:txBody>
          <a:bodyPr wrap="none" rtlCol="0">
            <a:spAutoFit/>
          </a:bodyPr>
          <a:p>
            <a:pPr algn="l"/>
            <a:r>
              <a:rPr lang="en-US" altLang="zh-CN" sz="1200">
                <a:solidFill>
                  <a:schemeClr val="tx1">
                    <a:lumMod val="75000"/>
                    <a:lumOff val="25000"/>
                  </a:schemeClr>
                </a:solidFill>
                <a:latin typeface="+mn-ea"/>
                <a:cs typeface="+mn-ea"/>
                <a:sym typeface="+mn-ea"/>
              </a:rPr>
              <a:t>LED</a:t>
            </a:r>
            <a:r>
              <a:rPr lang="zh-CN" altLang="en-US" sz="1200">
                <a:solidFill>
                  <a:schemeClr val="tx1">
                    <a:lumMod val="75000"/>
                    <a:lumOff val="25000"/>
                  </a:schemeClr>
                </a:solidFill>
                <a:latin typeface="+mn-ea"/>
                <a:cs typeface="+mn-ea"/>
                <a:sym typeface="+mn-ea"/>
              </a:rPr>
              <a:t>灯</a:t>
            </a:r>
            <a:endParaRPr lang="zh-CN" altLang="en-US" sz="1200">
              <a:solidFill>
                <a:schemeClr val="tx1">
                  <a:lumMod val="75000"/>
                  <a:lumOff val="25000"/>
                </a:schemeClr>
              </a:solidFill>
              <a:latin typeface="+mn-ea"/>
              <a:cs typeface="+mn-ea"/>
              <a:sym typeface="+mn-ea"/>
            </a:endParaRPr>
          </a:p>
        </p:txBody>
      </p:sp>
      <p:sp>
        <p:nvSpPr>
          <p:cNvPr id="22" name="文本框 21"/>
          <p:cNvSpPr txBox="1"/>
          <p:nvPr/>
        </p:nvSpPr>
        <p:spPr>
          <a:xfrm>
            <a:off x="1958975" y="5207635"/>
            <a:ext cx="558800" cy="275590"/>
          </a:xfrm>
          <a:prstGeom prst="rect">
            <a:avLst/>
          </a:prstGeom>
          <a:noFill/>
        </p:spPr>
        <p:txBody>
          <a:bodyPr wrap="none" rtlCol="0">
            <a:spAutoFit/>
          </a:bodyPr>
          <a:p>
            <a:pPr algn="l"/>
            <a:r>
              <a:rPr sz="1200">
                <a:solidFill>
                  <a:schemeClr val="tx1">
                    <a:lumMod val="75000"/>
                    <a:lumOff val="25000"/>
                  </a:schemeClr>
                </a:solidFill>
                <a:latin typeface="+mn-ea"/>
                <a:cs typeface="+mn-ea"/>
                <a:sym typeface="+mn-ea"/>
              </a:rPr>
              <a:t>USBL</a:t>
            </a:r>
            <a:endParaRPr sz="1200">
              <a:solidFill>
                <a:schemeClr val="tx1">
                  <a:lumMod val="75000"/>
                  <a:lumOff val="25000"/>
                </a:schemeClr>
              </a:solidFill>
              <a:latin typeface="+mn-ea"/>
              <a:cs typeface="+mn-ea"/>
              <a:sym typeface="+mn-ea"/>
            </a:endParaRPr>
          </a:p>
        </p:txBody>
      </p:sp>
      <p:sp>
        <p:nvSpPr>
          <p:cNvPr id="23" name="文本框 22"/>
          <p:cNvSpPr txBox="1"/>
          <p:nvPr/>
        </p:nvSpPr>
        <p:spPr>
          <a:xfrm>
            <a:off x="3079750" y="5207000"/>
            <a:ext cx="792480" cy="275590"/>
          </a:xfrm>
          <a:prstGeom prst="rect">
            <a:avLst/>
          </a:prstGeom>
          <a:noFill/>
        </p:spPr>
        <p:txBody>
          <a:bodyPr wrap="none" rtlCol="0">
            <a:spAutoFit/>
          </a:bodyPr>
          <a:p>
            <a:pPr algn="l"/>
            <a:r>
              <a:rPr sz="1200">
                <a:solidFill>
                  <a:schemeClr val="tx1">
                    <a:lumMod val="75000"/>
                    <a:lumOff val="25000"/>
                  </a:schemeClr>
                </a:solidFill>
                <a:latin typeface="+mn-ea"/>
                <a:cs typeface="+mn-ea"/>
                <a:sym typeface="+mn-ea"/>
              </a:rPr>
              <a:t>激光卡尺</a:t>
            </a:r>
            <a:endParaRPr sz="1200">
              <a:solidFill>
                <a:schemeClr val="tx1">
                  <a:lumMod val="75000"/>
                  <a:lumOff val="25000"/>
                </a:schemeClr>
              </a:solidFill>
              <a:latin typeface="+mn-ea"/>
              <a:cs typeface="+mn-ea"/>
              <a:sym typeface="+mn-ea"/>
            </a:endParaRPr>
          </a:p>
        </p:txBody>
      </p:sp>
      <p:grpSp>
        <p:nvGrpSpPr>
          <p:cNvPr id="33" name="组合 32"/>
          <p:cNvGrpSpPr/>
          <p:nvPr/>
        </p:nvGrpSpPr>
        <p:grpSpPr>
          <a:xfrm>
            <a:off x="6694170" y="3997960"/>
            <a:ext cx="1315085" cy="717550"/>
            <a:chOff x="10437" y="6431"/>
            <a:chExt cx="2040" cy="1130"/>
          </a:xfrm>
        </p:grpSpPr>
        <p:cxnSp>
          <p:nvCxnSpPr>
            <p:cNvPr id="25" name="直接连接符 24"/>
            <p:cNvCxnSpPr/>
            <p:nvPr/>
          </p:nvCxnSpPr>
          <p:spPr>
            <a:xfrm>
              <a:off x="10437" y="6431"/>
              <a:ext cx="2040" cy="0"/>
            </a:xfrm>
            <a:prstGeom prst="line">
              <a:avLst/>
            </a:prstGeom>
            <a:ln w="15875" cmpd="sng">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0437" y="7561"/>
              <a:ext cx="2040" cy="0"/>
            </a:xfrm>
            <a:prstGeom prst="line">
              <a:avLst/>
            </a:prstGeom>
            <a:ln w="15875" cmpd="sng">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34" name="文本框 33"/>
          <p:cNvSpPr txBox="1"/>
          <p:nvPr/>
        </p:nvSpPr>
        <p:spPr>
          <a:xfrm>
            <a:off x="8075295" y="3803015"/>
            <a:ext cx="1554480" cy="275590"/>
          </a:xfrm>
          <a:prstGeom prst="rect">
            <a:avLst/>
          </a:prstGeom>
          <a:noFill/>
        </p:spPr>
        <p:txBody>
          <a:bodyPr wrap="none" rtlCol="0">
            <a:spAutoFit/>
          </a:bodyPr>
          <a:p>
            <a:pPr algn="l"/>
            <a:r>
              <a:rPr sz="1200">
                <a:solidFill>
                  <a:schemeClr val="tx1">
                    <a:lumMod val="75000"/>
                    <a:lumOff val="25000"/>
                  </a:schemeClr>
                </a:solidFill>
                <a:latin typeface="+mn-ea"/>
                <a:cs typeface="+mn-ea"/>
                <a:sym typeface="+mn-ea"/>
              </a:rPr>
              <a:t>多波束成像声呐接口</a:t>
            </a:r>
            <a:endParaRPr sz="1200">
              <a:solidFill>
                <a:schemeClr val="tx1">
                  <a:lumMod val="75000"/>
                  <a:lumOff val="25000"/>
                </a:schemeClr>
              </a:solidFill>
              <a:latin typeface="+mn-ea"/>
              <a:cs typeface="+mn-ea"/>
              <a:sym typeface="+mn-ea"/>
            </a:endParaRPr>
          </a:p>
        </p:txBody>
      </p:sp>
      <p:sp>
        <p:nvSpPr>
          <p:cNvPr id="35" name="文本框 34"/>
          <p:cNvSpPr txBox="1"/>
          <p:nvPr/>
        </p:nvSpPr>
        <p:spPr>
          <a:xfrm>
            <a:off x="8075295" y="4639945"/>
            <a:ext cx="1249680" cy="275590"/>
          </a:xfrm>
          <a:prstGeom prst="rect">
            <a:avLst/>
          </a:prstGeom>
          <a:noFill/>
        </p:spPr>
        <p:txBody>
          <a:bodyPr wrap="none" rtlCol="0">
            <a:spAutoFit/>
          </a:bodyPr>
          <a:p>
            <a:pPr algn="l"/>
            <a:r>
              <a:rPr lang="zh-CN" sz="1200">
                <a:solidFill>
                  <a:schemeClr val="tx1">
                    <a:lumMod val="75000"/>
                    <a:lumOff val="25000"/>
                  </a:schemeClr>
                </a:solidFill>
                <a:latin typeface="+mn-ea"/>
                <a:cs typeface="+mn-ea"/>
                <a:sym typeface="+mn-ea"/>
              </a:rPr>
              <a:t>辅助</a:t>
            </a:r>
            <a:r>
              <a:rPr sz="1200">
                <a:solidFill>
                  <a:schemeClr val="tx1">
                    <a:lumMod val="75000"/>
                    <a:lumOff val="25000"/>
                  </a:schemeClr>
                </a:solidFill>
                <a:latin typeface="+mn-ea"/>
                <a:cs typeface="+mn-ea"/>
                <a:sym typeface="+mn-ea"/>
              </a:rPr>
              <a:t>摄像头接口</a:t>
            </a:r>
            <a:endParaRPr sz="1200">
              <a:solidFill>
                <a:schemeClr val="tx1">
                  <a:lumMod val="75000"/>
                  <a:lumOff val="25000"/>
                </a:schemeClr>
              </a:solidFill>
              <a:latin typeface="+mn-ea"/>
              <a:cs typeface="+mn-ea"/>
              <a:sym typeface="+mn-ea"/>
            </a:endParaRPr>
          </a:p>
        </p:txBody>
      </p:sp>
      <p:pic>
        <p:nvPicPr>
          <p:cNvPr id="36" name="图片 35" descr="DSC00351"/>
          <p:cNvPicPr>
            <a:picLocks noChangeAspect="1"/>
          </p:cNvPicPr>
          <p:nvPr/>
        </p:nvPicPr>
        <p:blipFill>
          <a:blip r:embed="rId4"/>
          <a:srcRect/>
          <a:stretch>
            <a:fillRect/>
          </a:stretch>
        </p:blipFill>
        <p:spPr>
          <a:xfrm>
            <a:off x="9343390" y="4478020"/>
            <a:ext cx="2214880" cy="932815"/>
          </a:xfrm>
          <a:prstGeom prst="rect">
            <a:avLst/>
          </a:prstGeom>
        </p:spPr>
      </p:pic>
      <p:pic>
        <p:nvPicPr>
          <p:cNvPr id="38" name="图片 37" descr="ROV+拓展坞+多波束图像声纳"/>
          <p:cNvPicPr>
            <a:picLocks noChangeAspect="1"/>
          </p:cNvPicPr>
          <p:nvPr/>
        </p:nvPicPr>
        <p:blipFill>
          <a:blip r:embed="rId5"/>
          <a:srcRect/>
          <a:stretch>
            <a:fillRect/>
          </a:stretch>
        </p:blipFill>
        <p:spPr>
          <a:xfrm>
            <a:off x="9661525" y="3599180"/>
            <a:ext cx="1285875" cy="645795"/>
          </a:xfrm>
          <a:prstGeom prst="rect">
            <a:avLst/>
          </a:prstGeom>
        </p:spPr>
      </p:pic>
      <p:pic>
        <p:nvPicPr>
          <p:cNvPr id="2" name="图片 1" descr="微信截图_20210604115043"/>
          <p:cNvPicPr>
            <a:picLocks noChangeAspect="1"/>
          </p:cNvPicPr>
          <p:nvPr/>
        </p:nvPicPr>
        <p:blipFill>
          <a:blip r:embed="rId6"/>
          <a:stretch>
            <a:fillRect/>
          </a:stretch>
        </p:blipFill>
        <p:spPr>
          <a:xfrm>
            <a:off x="2720975" y="3971290"/>
            <a:ext cx="1361440" cy="1029970"/>
          </a:xfrm>
          <a:prstGeom prst="rect">
            <a:avLst/>
          </a:prstGeom>
        </p:spPr>
      </p:pic>
      <p:pic>
        <p:nvPicPr>
          <p:cNvPr id="3" name="图片 2" descr="未标题-1-01"/>
          <p:cNvPicPr>
            <a:picLocks noChangeAspect="1"/>
          </p:cNvPicPr>
          <p:nvPr/>
        </p:nvPicPr>
        <p:blipFill>
          <a:blip r:embed="rId7"/>
          <a:stretch>
            <a:fillRect/>
          </a:stretch>
        </p:blipFill>
        <p:spPr>
          <a:xfrm>
            <a:off x="10805327" y="362339"/>
            <a:ext cx="996568" cy="137723"/>
          </a:xfrm>
          <a:prstGeom prst="rect">
            <a:avLst/>
          </a:prstGeom>
        </p:spPr>
      </p:pic>
      <p:pic>
        <p:nvPicPr>
          <p:cNvPr id="5" name="图片 4" descr="C:/Users/30581/AppData/Local/Temp/picturecompress_20210612161352/output_11.pngoutput_11"/>
          <p:cNvPicPr>
            <a:picLocks noChangeAspect="1"/>
          </p:cNvPicPr>
          <p:nvPr/>
        </p:nvPicPr>
        <p:blipFill>
          <a:blip r:embed="rId8"/>
          <a:stretch>
            <a:fillRect/>
          </a:stretch>
        </p:blipFill>
        <p:spPr>
          <a:xfrm>
            <a:off x="1922145" y="4121785"/>
            <a:ext cx="631825" cy="879475"/>
          </a:xfrm>
          <a:prstGeom prst="rect">
            <a:avLst/>
          </a:prstGeom>
        </p:spPr>
      </p:pic>
    </p:spTree>
    <p:custDataLst>
      <p:tags r:id="rId9"/>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descr="PLN04423"/>
          <p:cNvPicPr>
            <a:picLocks noChangeAspect="1"/>
          </p:cNvPicPr>
          <p:nvPr/>
        </p:nvPicPr>
        <p:blipFill>
          <a:blip r:embed="rId2"/>
          <a:srcRect/>
          <a:stretch>
            <a:fillRect/>
          </a:stretch>
        </p:blipFill>
        <p:spPr>
          <a:xfrm>
            <a:off x="0" y="0"/>
            <a:ext cx="12219940" cy="6858000"/>
          </a:xfrm>
          <a:prstGeom prst="rect">
            <a:avLst/>
          </a:prstGeom>
        </p:spPr>
      </p:pic>
      <p:sp>
        <p:nvSpPr>
          <p:cNvPr id="4" name="文本框 3"/>
          <p:cNvSpPr txBox="1"/>
          <p:nvPr/>
        </p:nvSpPr>
        <p:spPr>
          <a:xfrm>
            <a:off x="944880" y="666750"/>
            <a:ext cx="10303510" cy="1260475"/>
          </a:xfrm>
          <a:prstGeom prst="rect">
            <a:avLst/>
          </a:prstGeom>
          <a:noFill/>
        </p:spPr>
        <p:txBody>
          <a:bodyPr wrap="square" rtlCol="0">
            <a:spAutoFit/>
          </a:bodyPr>
          <a:p>
            <a:pPr algn="l">
              <a:lnSpc>
                <a:spcPct val="100000"/>
              </a:lnSpc>
            </a:pPr>
            <a:r>
              <a:rPr sz="3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Use </a:t>
            </a:r>
            <a:r>
              <a:rPr lang="en-US" sz="3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M</a:t>
            </a:r>
            <a:r>
              <a:rPr sz="3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ultiple </a:t>
            </a:r>
            <a:r>
              <a:rPr lang="en-US" sz="3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C</a:t>
            </a:r>
            <a:r>
              <a:rPr sz="3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omponents </a:t>
            </a:r>
            <a:endParaRPr sz="3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00000"/>
              </a:lnSpc>
            </a:pPr>
            <a:r>
              <a:rPr sz="3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the </a:t>
            </a:r>
            <a:r>
              <a:rPr lang="en-US" sz="3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S</a:t>
            </a:r>
            <a:r>
              <a:rPr sz="3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ame </a:t>
            </a:r>
            <a:r>
              <a:rPr lang="en-US" sz="3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T</a:t>
            </a:r>
            <a:r>
              <a:rPr sz="3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ime </a:t>
            </a:r>
            <a:endParaRPr sz="3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944880" y="2247265"/>
            <a:ext cx="6579870" cy="1296670"/>
          </a:xfrm>
          <a:prstGeom prst="rect">
            <a:avLst/>
          </a:prstGeom>
          <a:noFill/>
          <a:effectLst>
            <a:outerShdw blurRad="50800" algn="ctr" rotWithShape="0">
              <a:prstClr val="black">
                <a:alpha val="29000"/>
              </a:prstClr>
            </a:outerShdw>
          </a:effectLst>
        </p:spPr>
        <p:txBody>
          <a:bodyPr wrap="square" rtlCol="0">
            <a:spAutoFit/>
          </a:bodyPr>
          <a:p>
            <a:pPr algn="just">
              <a:lnSpc>
                <a:spcPct val="140000"/>
              </a:lnSpc>
            </a:pPr>
            <a:r>
              <a:rPr lang="zh-CN" altLang="zh-CN" sz="1400">
                <a:solidFill>
                  <a:schemeClr val="bg1"/>
                </a:solidFill>
                <a:latin typeface="+mn-ea"/>
                <a:cs typeface="+mn-ea"/>
                <a:sym typeface="+mn-ea"/>
              </a:rPr>
              <a:t>CHASING Multi-interface Docking Station can be used with advanced components like the AC power supply system, auxiliary cameras, laser scalers, Multibeam Image Sonar, USBL positioning systems, and floodlights, allowing it to adapt to the needs of a variety of tasks.</a:t>
            </a:r>
            <a:endParaRPr lang="zh-CN" altLang="zh-CN" sz="1400">
              <a:solidFill>
                <a:schemeClr val="bg1"/>
              </a:solidFill>
              <a:latin typeface="+mn-ea"/>
              <a:cs typeface="+mn-ea"/>
              <a:sym typeface="+mn-ea"/>
            </a:endParaRPr>
          </a:p>
        </p:txBody>
      </p:sp>
      <p:pic>
        <p:nvPicPr>
          <p:cNvPr id="9" name="图片 8" descr="未标题-1-02"/>
          <p:cNvPicPr>
            <a:picLocks noChangeAspect="1"/>
          </p:cNvPicPr>
          <p:nvPr/>
        </p:nvPicPr>
        <p:blipFill>
          <a:blip r:embed="rId3"/>
          <a:stretch>
            <a:fillRect/>
          </a:stretch>
        </p:blipFill>
        <p:spPr>
          <a:xfrm>
            <a:off x="10818471" y="364208"/>
            <a:ext cx="970280" cy="13398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944880" y="666750"/>
            <a:ext cx="8974455" cy="792480"/>
          </a:xfrm>
          <a:prstGeom prst="rect">
            <a:avLst/>
          </a:prstGeom>
          <a:noFill/>
        </p:spPr>
        <p:txBody>
          <a:bodyPr wrap="square" rtlCol="0">
            <a:spAutoFit/>
          </a:bodyPr>
          <a:p>
            <a:pPr algn="dist">
              <a:lnSpc>
                <a:spcPct val="120000"/>
              </a:lnSpc>
            </a:pPr>
            <a:r>
              <a:rPr altLang="zh-CN" sz="38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Simple, </a:t>
            </a:r>
            <a:r>
              <a:rPr lang="en-US" sz="38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P</a:t>
            </a:r>
            <a:r>
              <a:rPr altLang="zh-CN" sz="38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ortable, and </a:t>
            </a:r>
            <a:r>
              <a:rPr lang="en-US" sz="38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E</a:t>
            </a:r>
            <a:r>
              <a:rPr altLang="zh-CN" sz="38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asy to </a:t>
            </a:r>
            <a:r>
              <a:rPr lang="en-US" sz="38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I</a:t>
            </a:r>
            <a:r>
              <a:rPr altLang="zh-CN" sz="38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nstall </a:t>
            </a:r>
            <a:endParaRPr altLang="zh-CN" sz="3800" b="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2215833" y="5767705"/>
            <a:ext cx="2635250" cy="650240"/>
          </a:xfrm>
          <a:prstGeom prst="rect">
            <a:avLst/>
          </a:prstGeom>
          <a:noFill/>
        </p:spPr>
        <p:txBody>
          <a:bodyPr wrap="square" rtlCol="0">
            <a:spAutoFit/>
          </a:bodyPr>
          <a:p>
            <a:pPr algn="ctr">
              <a:lnSpc>
                <a:spcPct val="130000"/>
              </a:lnSpc>
            </a:pPr>
            <a:r>
              <a:rPr altLang="zh-CN" sz="14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Features a simple and </a:t>
            </a:r>
            <a:endParaRPr altLang="zh-CN" sz="14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lnSpc>
                <a:spcPct val="130000"/>
              </a:lnSpc>
            </a:pPr>
            <a:r>
              <a:rPr altLang="zh-CN" sz="14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portable modular design.</a:t>
            </a:r>
            <a:endParaRPr altLang="zh-CN" sz="14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2" name="图片 11" descr="未标题-1-01"/>
          <p:cNvPicPr>
            <a:picLocks noChangeAspect="1"/>
          </p:cNvPicPr>
          <p:nvPr/>
        </p:nvPicPr>
        <p:blipFill>
          <a:blip r:embed="rId2"/>
          <a:stretch>
            <a:fillRect/>
          </a:stretch>
        </p:blipFill>
        <p:spPr>
          <a:xfrm>
            <a:off x="10805327" y="362339"/>
            <a:ext cx="996568" cy="137723"/>
          </a:xfrm>
          <a:prstGeom prst="rect">
            <a:avLst/>
          </a:prstGeom>
        </p:spPr>
      </p:pic>
      <p:pic>
        <p:nvPicPr>
          <p:cNvPr id="9" name="图片 8" descr="C:/Users/30581/AppData/Local/Temp/picturecompress_20210612161352/output_16.pngoutput_16"/>
          <p:cNvPicPr>
            <a:picLocks noChangeAspect="1"/>
          </p:cNvPicPr>
          <p:nvPr/>
        </p:nvPicPr>
        <p:blipFill>
          <a:blip r:embed="rId3"/>
          <a:stretch>
            <a:fillRect/>
          </a:stretch>
        </p:blipFill>
        <p:spPr>
          <a:xfrm>
            <a:off x="6811645" y="1958975"/>
            <a:ext cx="3563620" cy="3517265"/>
          </a:xfrm>
          <a:prstGeom prst="rect">
            <a:avLst/>
          </a:prstGeom>
        </p:spPr>
      </p:pic>
      <p:grpSp>
        <p:nvGrpSpPr>
          <p:cNvPr id="16" name="组合 15"/>
          <p:cNvGrpSpPr/>
          <p:nvPr/>
        </p:nvGrpSpPr>
        <p:grpSpPr>
          <a:xfrm>
            <a:off x="1838960" y="1823720"/>
            <a:ext cx="3388995" cy="3722370"/>
            <a:chOff x="2470" y="2859"/>
            <a:chExt cx="5228" cy="5742"/>
          </a:xfrm>
        </p:grpSpPr>
        <p:pic>
          <p:nvPicPr>
            <p:cNvPr id="10" name="图片 9" descr="扩展坞部件.19手-02"/>
            <p:cNvPicPr>
              <a:picLocks noChangeAspect="1"/>
            </p:cNvPicPr>
            <p:nvPr/>
          </p:nvPicPr>
          <p:blipFill>
            <a:blip r:embed="rId4"/>
            <a:stretch>
              <a:fillRect/>
            </a:stretch>
          </p:blipFill>
          <p:spPr>
            <a:xfrm>
              <a:off x="2470" y="3379"/>
              <a:ext cx="5229" cy="5222"/>
            </a:xfrm>
            <a:prstGeom prst="rect">
              <a:avLst/>
            </a:prstGeom>
          </p:spPr>
        </p:pic>
        <p:grpSp>
          <p:nvGrpSpPr>
            <p:cNvPr id="15" name="组合 14"/>
            <p:cNvGrpSpPr/>
            <p:nvPr/>
          </p:nvGrpSpPr>
          <p:grpSpPr>
            <a:xfrm>
              <a:off x="4094" y="2859"/>
              <a:ext cx="2058" cy="1068"/>
              <a:chOff x="4094" y="2832"/>
              <a:chExt cx="2058" cy="1068"/>
            </a:xfrm>
          </p:grpSpPr>
          <p:sp>
            <p:nvSpPr>
              <p:cNvPr id="11" name="下箭头 10"/>
              <p:cNvSpPr/>
              <p:nvPr/>
            </p:nvSpPr>
            <p:spPr>
              <a:xfrm>
                <a:off x="4859" y="2832"/>
                <a:ext cx="528" cy="1069"/>
              </a:xfrm>
              <a:prstGeom prst="downArrow">
                <a:avLst>
                  <a:gd name="adj1" fmla="val 50000"/>
                  <a:gd name="adj2" fmla="val 78217"/>
                </a:avLst>
              </a:prstGeom>
              <a:gradFill>
                <a:gsLst>
                  <a:gs pos="8000">
                    <a:schemeClr val="accent2">
                      <a:lumMod val="75000"/>
                      <a:alpha val="0"/>
                    </a:schemeClr>
                  </a:gs>
                  <a:gs pos="100000">
                    <a:schemeClr val="accent2">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下箭头 4"/>
              <p:cNvSpPr/>
              <p:nvPr/>
            </p:nvSpPr>
            <p:spPr>
              <a:xfrm>
                <a:off x="4094" y="2832"/>
                <a:ext cx="528" cy="1069"/>
              </a:xfrm>
              <a:prstGeom prst="downArrow">
                <a:avLst>
                  <a:gd name="adj1" fmla="val 50000"/>
                  <a:gd name="adj2" fmla="val 78217"/>
                </a:avLst>
              </a:prstGeom>
              <a:gradFill>
                <a:gsLst>
                  <a:gs pos="8000">
                    <a:schemeClr val="accent2">
                      <a:lumMod val="75000"/>
                      <a:alpha val="0"/>
                    </a:schemeClr>
                  </a:gs>
                  <a:gs pos="100000">
                    <a:schemeClr val="accent2">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下箭头 12"/>
              <p:cNvSpPr/>
              <p:nvPr/>
            </p:nvSpPr>
            <p:spPr>
              <a:xfrm>
                <a:off x="5624" y="2832"/>
                <a:ext cx="528" cy="1069"/>
              </a:xfrm>
              <a:prstGeom prst="downArrow">
                <a:avLst>
                  <a:gd name="adj1" fmla="val 50000"/>
                  <a:gd name="adj2" fmla="val 78217"/>
                </a:avLst>
              </a:prstGeom>
              <a:gradFill>
                <a:gsLst>
                  <a:gs pos="8000">
                    <a:schemeClr val="accent2">
                      <a:lumMod val="75000"/>
                      <a:alpha val="0"/>
                    </a:schemeClr>
                  </a:gs>
                  <a:gs pos="100000">
                    <a:schemeClr val="accent2">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7" name="文本框 6"/>
          <p:cNvSpPr txBox="1"/>
          <p:nvPr/>
        </p:nvSpPr>
        <p:spPr>
          <a:xfrm>
            <a:off x="6451918" y="5767705"/>
            <a:ext cx="4283075" cy="650240"/>
          </a:xfrm>
          <a:prstGeom prst="rect">
            <a:avLst/>
          </a:prstGeom>
          <a:noFill/>
        </p:spPr>
        <p:txBody>
          <a:bodyPr wrap="square" rtlCol="0">
            <a:spAutoFit/>
          </a:bodyPr>
          <a:p>
            <a:pPr algn="ctr">
              <a:lnSpc>
                <a:spcPct val="130000"/>
              </a:lnSpc>
            </a:pPr>
            <a:r>
              <a:rPr altLang="zh-CN" sz="14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Has graphical instructions for each port, ensuring that installation is easy and precise.</a:t>
            </a:r>
            <a:endParaRPr altLang="zh-CN" sz="14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5"/>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aphicFrame>
        <p:nvGraphicFramePr>
          <p:cNvPr id="9" name="表格 8"/>
          <p:cNvGraphicFramePr/>
          <p:nvPr>
            <p:custDataLst>
              <p:tags r:id="rId2"/>
            </p:custDataLst>
          </p:nvPr>
        </p:nvGraphicFramePr>
        <p:xfrm>
          <a:off x="2279650" y="2623820"/>
          <a:ext cx="7449185" cy="3951605"/>
        </p:xfrm>
        <a:graphic>
          <a:graphicData uri="http://schemas.openxmlformats.org/drawingml/2006/table">
            <a:tbl>
              <a:tblPr firstRow="1" bandRow="1">
                <a:tableStyleId>{2D5ABB26-0587-4C30-8999-92F81FD0307C}</a:tableStyleId>
              </a:tblPr>
              <a:tblGrid>
                <a:gridCol w="3747135"/>
                <a:gridCol w="3702050"/>
              </a:tblGrid>
              <a:tr h="481965">
                <a:tc gridSpan="2">
                  <a:txBody>
                    <a:bodyPr/>
                    <a:p>
                      <a:pPr algn="ctr">
                        <a:buNone/>
                      </a:pPr>
                      <a:r>
                        <a:rPr sz="2200">
                          <a:solidFill>
                            <a:schemeClr val="bg1"/>
                          </a:solidFill>
                          <a:latin typeface="思源黑体 CN Medium" panose="020B0600000000000000" charset="-122"/>
                          <a:ea typeface="思源黑体 CN Medium" panose="020B0600000000000000" charset="-122"/>
                        </a:rPr>
                        <a:t>CHASING Multi-interface Docking Station</a:t>
                      </a:r>
                      <a:endParaRPr sz="2200">
                        <a:solidFill>
                          <a:schemeClr val="bg1"/>
                        </a:solidFill>
                        <a:latin typeface="思源黑体 CN Medium" panose="020B0600000000000000" charset="-122"/>
                        <a:ea typeface="思源黑体 CN Medium" panose="020B0600000000000000" charset="-122"/>
                      </a:endParaRPr>
                    </a:p>
                  </a:txBody>
                  <a:tcPr>
                    <a:lnL w="19050">
                      <a:solidFill>
                        <a:schemeClr val="tx1">
                          <a:lumMod val="65000"/>
                          <a:lumOff val="35000"/>
                        </a:schemeClr>
                      </a:solidFill>
                      <a:prstDash val="solid"/>
                    </a:lnL>
                    <a:lnR w="19050">
                      <a:solidFill>
                        <a:schemeClr val="tx1">
                          <a:lumMod val="65000"/>
                          <a:lumOff val="35000"/>
                        </a:schemeClr>
                      </a:solidFill>
                      <a:prstDash val="solid"/>
                    </a:lnR>
                    <a:lnT w="19050">
                      <a:solidFill>
                        <a:schemeClr val="tx1">
                          <a:lumMod val="65000"/>
                          <a:lumOff val="35000"/>
                        </a:schemeClr>
                      </a:solidFill>
                      <a:prstDash val="solid"/>
                    </a:lnT>
                    <a:lnB w="19050">
                      <a:solidFill>
                        <a:schemeClr val="tx1">
                          <a:lumMod val="65000"/>
                          <a:lumOff val="35000"/>
                        </a:schemeClr>
                      </a:solidFill>
                      <a:prstDash val="solid"/>
                    </a:lnB>
                    <a:solidFill>
                      <a:schemeClr val="tx1">
                        <a:lumMod val="75000"/>
                        <a:lumOff val="25000"/>
                      </a:schemeClr>
                    </a:solidFill>
                  </a:tcPr>
                </a:tc>
                <a:tc hMerge="1">
                  <a:tcPr>
                    <a:lnL w="19050">
                      <a:solidFill>
                        <a:schemeClr val="tx1">
                          <a:lumMod val="65000"/>
                          <a:lumOff val="35000"/>
                        </a:schemeClr>
                      </a:solidFill>
                      <a:prstDash val="solid"/>
                    </a:lnL>
                    <a:lnR w="19050">
                      <a:solidFill>
                        <a:schemeClr val="tx1">
                          <a:lumMod val="65000"/>
                          <a:lumOff val="35000"/>
                        </a:schemeClr>
                      </a:solidFill>
                      <a:prstDash val="solid"/>
                    </a:lnR>
                    <a:lnT w="19050">
                      <a:solidFill>
                        <a:schemeClr val="tx1">
                          <a:lumMod val="65000"/>
                          <a:lumOff val="35000"/>
                        </a:schemeClr>
                      </a:solidFill>
                      <a:prstDash val="solid"/>
                    </a:lnT>
                    <a:lnB w="19050">
                      <a:solidFill>
                        <a:schemeClr val="tx1">
                          <a:lumMod val="65000"/>
                          <a:lumOff val="35000"/>
                        </a:schemeClr>
                      </a:solidFill>
                      <a:prstDash val="solid"/>
                    </a:lnB>
                    <a:solidFill>
                      <a:schemeClr val="tx1">
                        <a:lumMod val="75000"/>
                        <a:lumOff val="25000"/>
                      </a:schemeClr>
                    </a:solidFill>
                  </a:tcPr>
                </a:tc>
              </a:tr>
              <a:tr h="385445">
                <a:tc>
                  <a:txBody>
                    <a:bodyPr/>
                    <a:p>
                      <a:pPr indent="0" algn="ctr">
                        <a:buNone/>
                      </a:pPr>
                      <a:r>
                        <a:rPr lang="en-US" sz="1400" b="0">
                          <a:solidFill>
                            <a:srgbClr val="000000"/>
                          </a:solidFill>
                          <a:latin typeface="微软雅黑" panose="020B0503020204020204" pitchFamily="34" charset="-122"/>
                          <a:ea typeface="微软雅黑" panose="020B0503020204020204" pitchFamily="34" charset="-122"/>
                        </a:rPr>
                        <a:t>Size (mm)</a:t>
                      </a:r>
                      <a:endParaRPr lang="en-US" altLang="en-US" sz="14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19050">
                      <a:solidFill>
                        <a:schemeClr val="tx1">
                          <a:lumMod val="65000"/>
                          <a:lumOff val="35000"/>
                        </a:schemeClr>
                      </a:solidFill>
                      <a:prstDash val="solid"/>
                    </a:lnL>
                    <a:lnR w="19050">
                      <a:solidFill>
                        <a:schemeClr val="tx1">
                          <a:lumMod val="65000"/>
                          <a:lumOff val="35000"/>
                        </a:schemeClr>
                      </a:solidFill>
                      <a:prstDash val="solid"/>
                    </a:lnR>
                    <a:lnT w="19050">
                      <a:solidFill>
                        <a:schemeClr val="tx1">
                          <a:lumMod val="65000"/>
                          <a:lumOff val="35000"/>
                        </a:schemeClr>
                      </a:solidFill>
                      <a:prstDash val="solid"/>
                    </a:lnT>
                    <a:lnB w="19050">
                      <a:solidFill>
                        <a:schemeClr val="tx1">
                          <a:lumMod val="65000"/>
                          <a:lumOff val="35000"/>
                        </a:schemeClr>
                      </a:solidFill>
                      <a:prstDash val="solid"/>
                    </a:lnB>
                  </a:tcPr>
                </a:tc>
                <a:tc>
                  <a:txBody>
                    <a:bodyPr/>
                    <a:p>
                      <a:pPr indent="0" algn="ctr">
                        <a:buNone/>
                      </a:pPr>
                      <a:r>
                        <a:rPr lang="en-US" sz="1400" b="0">
                          <a:solidFill>
                            <a:srgbClr val="000000"/>
                          </a:solidFill>
                          <a:latin typeface="微软雅黑" panose="020B0503020204020204" pitchFamily="34" charset="-122"/>
                          <a:ea typeface="微软雅黑" panose="020B0503020204020204" pitchFamily="34" charset="-122"/>
                        </a:rPr>
                        <a:t>120*157 mm</a:t>
                      </a:r>
                      <a:endParaRPr lang="en-US" altLang="en-US" sz="14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19050">
                      <a:solidFill>
                        <a:schemeClr val="tx1">
                          <a:lumMod val="65000"/>
                          <a:lumOff val="35000"/>
                        </a:schemeClr>
                      </a:solidFill>
                      <a:prstDash val="solid"/>
                    </a:lnL>
                    <a:lnR w="19050">
                      <a:solidFill>
                        <a:schemeClr val="tx1">
                          <a:lumMod val="65000"/>
                          <a:lumOff val="35000"/>
                        </a:schemeClr>
                      </a:solidFill>
                      <a:prstDash val="solid"/>
                    </a:lnR>
                    <a:lnT w="19050">
                      <a:solidFill>
                        <a:schemeClr val="tx1">
                          <a:lumMod val="65000"/>
                          <a:lumOff val="35000"/>
                        </a:schemeClr>
                      </a:solidFill>
                      <a:prstDash val="solid"/>
                    </a:lnT>
                    <a:lnB w="19050">
                      <a:solidFill>
                        <a:schemeClr val="tx1">
                          <a:lumMod val="65000"/>
                          <a:lumOff val="35000"/>
                        </a:schemeClr>
                      </a:solidFill>
                      <a:prstDash val="solid"/>
                    </a:lnB>
                  </a:tcPr>
                </a:tc>
              </a:tr>
              <a:tr h="381000">
                <a:tc>
                  <a:txBody>
                    <a:bodyPr/>
                    <a:p>
                      <a:pPr indent="0" algn="ctr">
                        <a:buNone/>
                      </a:pPr>
                      <a:r>
                        <a:rPr lang="en-US" sz="1400" b="0">
                          <a:solidFill>
                            <a:srgbClr val="000000"/>
                          </a:solidFill>
                          <a:latin typeface="微软雅黑" panose="020B0503020204020204" pitchFamily="34" charset="-122"/>
                          <a:ea typeface="微软雅黑" panose="020B0503020204020204" pitchFamily="34" charset="-122"/>
                        </a:rPr>
                        <a:t>Weight</a:t>
                      </a:r>
                      <a:endParaRPr lang="en-US" altLang="en-US" sz="14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19050">
                      <a:solidFill>
                        <a:schemeClr val="tx1">
                          <a:lumMod val="65000"/>
                          <a:lumOff val="35000"/>
                        </a:schemeClr>
                      </a:solidFill>
                      <a:prstDash val="solid"/>
                    </a:lnL>
                    <a:lnR w="19050">
                      <a:solidFill>
                        <a:schemeClr val="tx1">
                          <a:lumMod val="65000"/>
                          <a:lumOff val="35000"/>
                        </a:schemeClr>
                      </a:solidFill>
                      <a:prstDash val="solid"/>
                    </a:lnR>
                    <a:lnT w="19050">
                      <a:solidFill>
                        <a:schemeClr val="tx1">
                          <a:lumMod val="65000"/>
                          <a:lumOff val="35000"/>
                        </a:schemeClr>
                      </a:solidFill>
                      <a:prstDash val="solid"/>
                    </a:lnT>
                    <a:lnB w="19050">
                      <a:solidFill>
                        <a:schemeClr val="tx1">
                          <a:lumMod val="65000"/>
                          <a:lumOff val="35000"/>
                        </a:schemeClr>
                      </a:solidFill>
                      <a:prstDash val="solid"/>
                    </a:lnB>
                  </a:tcPr>
                </a:tc>
                <a:tc>
                  <a:txBody>
                    <a:bodyPr/>
                    <a:p>
                      <a:pPr indent="0" algn="ctr">
                        <a:buNone/>
                      </a:pPr>
                      <a:r>
                        <a:rPr lang="en-US" sz="1400" b="0">
                          <a:solidFill>
                            <a:srgbClr val="000000"/>
                          </a:solidFill>
                          <a:latin typeface="微软雅黑" panose="020B0503020204020204" pitchFamily="34" charset="-122"/>
                          <a:ea typeface="微软雅黑" panose="020B0503020204020204" pitchFamily="34" charset="-122"/>
                        </a:rPr>
                        <a:t>≈1050 g (air)</a:t>
                      </a:r>
                      <a:endParaRPr lang="en-US" altLang="en-US" sz="14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19050">
                      <a:solidFill>
                        <a:schemeClr val="tx1">
                          <a:lumMod val="65000"/>
                          <a:lumOff val="35000"/>
                        </a:schemeClr>
                      </a:solidFill>
                      <a:prstDash val="solid"/>
                    </a:lnL>
                    <a:lnR w="19050">
                      <a:solidFill>
                        <a:schemeClr val="tx1">
                          <a:lumMod val="65000"/>
                          <a:lumOff val="35000"/>
                        </a:schemeClr>
                      </a:solidFill>
                      <a:prstDash val="solid"/>
                    </a:lnR>
                    <a:lnT w="19050">
                      <a:solidFill>
                        <a:schemeClr val="tx1">
                          <a:lumMod val="65000"/>
                          <a:lumOff val="35000"/>
                        </a:schemeClr>
                      </a:solidFill>
                      <a:prstDash val="solid"/>
                    </a:lnT>
                    <a:lnB w="19050">
                      <a:solidFill>
                        <a:schemeClr val="tx1">
                          <a:lumMod val="65000"/>
                          <a:lumOff val="35000"/>
                        </a:schemeClr>
                      </a:solidFill>
                      <a:prstDash val="solid"/>
                    </a:lnB>
                  </a:tcPr>
                </a:tc>
              </a:tr>
              <a:tr h="386080">
                <a:tc>
                  <a:txBody>
                    <a:bodyPr/>
                    <a:p>
                      <a:pPr indent="0" algn="ctr">
                        <a:buNone/>
                      </a:pPr>
                      <a:r>
                        <a:rPr lang="en-US" sz="1400" b="0">
                          <a:solidFill>
                            <a:srgbClr val="000000"/>
                          </a:solidFill>
                          <a:latin typeface="微软雅黑" panose="020B0503020204020204" pitchFamily="34" charset="-122"/>
                          <a:ea typeface="微软雅黑" panose="020B0503020204020204" pitchFamily="34" charset="-122"/>
                        </a:rPr>
                        <a:t>In-out</a:t>
                      </a:r>
                      <a:endParaRPr lang="en-US" altLang="en-US" sz="14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19050">
                      <a:solidFill>
                        <a:schemeClr val="tx1">
                          <a:lumMod val="65000"/>
                          <a:lumOff val="35000"/>
                        </a:schemeClr>
                      </a:solidFill>
                      <a:prstDash val="solid"/>
                    </a:lnL>
                    <a:lnR w="19050">
                      <a:solidFill>
                        <a:schemeClr val="tx1">
                          <a:lumMod val="65000"/>
                          <a:lumOff val="35000"/>
                        </a:schemeClr>
                      </a:solidFill>
                      <a:prstDash val="solid"/>
                    </a:lnR>
                    <a:lnT w="19050">
                      <a:solidFill>
                        <a:schemeClr val="tx1">
                          <a:lumMod val="65000"/>
                          <a:lumOff val="35000"/>
                        </a:schemeClr>
                      </a:solidFill>
                      <a:prstDash val="solid"/>
                    </a:lnT>
                    <a:lnB w="19050">
                      <a:solidFill>
                        <a:schemeClr val="tx1">
                          <a:lumMod val="65000"/>
                          <a:lumOff val="35000"/>
                        </a:schemeClr>
                      </a:solidFill>
                      <a:prstDash val="solid"/>
                    </a:lnB>
                  </a:tcPr>
                </a:tc>
                <a:tc>
                  <a:txBody>
                    <a:bodyPr/>
                    <a:p>
                      <a:pPr indent="0" algn="ctr">
                        <a:buNone/>
                      </a:pPr>
                      <a:r>
                        <a:rPr lang="en-US" sz="1400" b="0">
                          <a:solidFill>
                            <a:srgbClr val="000000"/>
                          </a:solidFill>
                          <a:latin typeface="微软雅黑" panose="020B0503020204020204" pitchFamily="34" charset="-122"/>
                          <a:ea typeface="微软雅黑" panose="020B0503020204020204" pitchFamily="34" charset="-122"/>
                        </a:rPr>
                        <a:t>16 V output</a:t>
                      </a:r>
                      <a:endParaRPr lang="en-US" altLang="en-US" sz="14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19050">
                      <a:solidFill>
                        <a:schemeClr val="tx1">
                          <a:lumMod val="65000"/>
                          <a:lumOff val="35000"/>
                        </a:schemeClr>
                      </a:solidFill>
                      <a:prstDash val="solid"/>
                    </a:lnL>
                    <a:lnR w="19050">
                      <a:solidFill>
                        <a:schemeClr val="tx1">
                          <a:lumMod val="65000"/>
                          <a:lumOff val="35000"/>
                        </a:schemeClr>
                      </a:solidFill>
                      <a:prstDash val="solid"/>
                    </a:lnR>
                    <a:lnT w="19050">
                      <a:solidFill>
                        <a:schemeClr val="tx1">
                          <a:lumMod val="65000"/>
                          <a:lumOff val="35000"/>
                        </a:schemeClr>
                      </a:solidFill>
                      <a:prstDash val="solid"/>
                    </a:lnT>
                    <a:lnB w="19050">
                      <a:solidFill>
                        <a:schemeClr val="tx1">
                          <a:lumMod val="65000"/>
                          <a:lumOff val="35000"/>
                        </a:schemeClr>
                      </a:solidFill>
                      <a:prstDash val="solid"/>
                    </a:lnB>
                  </a:tcPr>
                </a:tc>
              </a:tr>
              <a:tr h="386080">
                <a:tc>
                  <a:txBody>
                    <a:bodyPr/>
                    <a:p>
                      <a:pPr indent="0" algn="ctr">
                        <a:buNone/>
                      </a:pPr>
                      <a:r>
                        <a:rPr lang="en-US" sz="1400" b="0">
                          <a:solidFill>
                            <a:srgbClr val="000000"/>
                          </a:solidFill>
                          <a:latin typeface="微软雅黑" panose="020B0503020204020204" pitchFamily="34" charset="-122"/>
                          <a:ea typeface="微软雅黑" panose="020B0503020204020204" pitchFamily="34" charset="-122"/>
                        </a:rPr>
                        <a:t>Port</a:t>
                      </a:r>
                      <a:endParaRPr lang="en-US" altLang="en-US" sz="14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19050">
                      <a:solidFill>
                        <a:schemeClr val="tx1">
                          <a:lumMod val="65000"/>
                          <a:lumOff val="35000"/>
                        </a:schemeClr>
                      </a:solidFill>
                      <a:prstDash val="solid"/>
                    </a:lnL>
                    <a:lnR w="19050">
                      <a:solidFill>
                        <a:schemeClr val="tx1">
                          <a:lumMod val="65000"/>
                          <a:lumOff val="35000"/>
                        </a:schemeClr>
                      </a:solidFill>
                      <a:prstDash val="solid"/>
                    </a:lnR>
                    <a:lnT w="19050">
                      <a:solidFill>
                        <a:schemeClr val="tx1">
                          <a:lumMod val="65000"/>
                          <a:lumOff val="35000"/>
                        </a:schemeClr>
                      </a:solidFill>
                      <a:prstDash val="solid"/>
                    </a:lnT>
                    <a:lnB w="19050">
                      <a:solidFill>
                        <a:schemeClr val="tx1">
                          <a:lumMod val="65000"/>
                          <a:lumOff val="35000"/>
                        </a:schemeClr>
                      </a:solidFill>
                      <a:prstDash val="solid"/>
                    </a:lnB>
                  </a:tcPr>
                </a:tc>
                <a:tc>
                  <a:txBody>
                    <a:bodyPr/>
                    <a:p>
                      <a:pPr indent="0" algn="ctr">
                        <a:buNone/>
                      </a:pPr>
                      <a:r>
                        <a:rPr lang="en-US" sz="1400" b="0">
                          <a:solidFill>
                            <a:srgbClr val="000000"/>
                          </a:solidFill>
                          <a:latin typeface="微软雅黑" panose="020B0503020204020204" pitchFamily="34" charset="-122"/>
                          <a:ea typeface="微软雅黑" panose="020B0503020204020204" pitchFamily="34" charset="-122"/>
                        </a:rPr>
                        <a:t>UART*3, RJ45*2</a:t>
                      </a:r>
                      <a:endParaRPr lang="en-US" altLang="en-US" sz="14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19050">
                      <a:solidFill>
                        <a:schemeClr val="tx1">
                          <a:lumMod val="65000"/>
                          <a:lumOff val="35000"/>
                        </a:schemeClr>
                      </a:solidFill>
                      <a:prstDash val="solid"/>
                    </a:lnL>
                    <a:lnR w="19050">
                      <a:solidFill>
                        <a:schemeClr val="tx1">
                          <a:lumMod val="65000"/>
                          <a:lumOff val="35000"/>
                        </a:schemeClr>
                      </a:solidFill>
                      <a:prstDash val="solid"/>
                    </a:lnR>
                    <a:lnT w="19050">
                      <a:solidFill>
                        <a:schemeClr val="tx1">
                          <a:lumMod val="65000"/>
                          <a:lumOff val="35000"/>
                        </a:schemeClr>
                      </a:solidFill>
                      <a:prstDash val="solid"/>
                    </a:lnT>
                    <a:lnB w="19050">
                      <a:solidFill>
                        <a:schemeClr val="tx1">
                          <a:lumMod val="65000"/>
                          <a:lumOff val="35000"/>
                        </a:schemeClr>
                      </a:solidFill>
                      <a:prstDash val="solid"/>
                    </a:lnB>
                  </a:tcPr>
                </a:tc>
              </a:tr>
            </a:tbl>
          </a:graphicData>
        </a:graphic>
      </p:graphicFrame>
      <p:pic>
        <p:nvPicPr>
          <p:cNvPr id="12" name="图片 11" descr="未标题-1-01"/>
          <p:cNvPicPr>
            <a:picLocks noChangeAspect="1"/>
          </p:cNvPicPr>
          <p:nvPr/>
        </p:nvPicPr>
        <p:blipFill>
          <a:blip r:embed="rId3"/>
          <a:stretch>
            <a:fillRect/>
          </a:stretch>
        </p:blipFill>
        <p:spPr>
          <a:xfrm>
            <a:off x="10805327" y="362339"/>
            <a:ext cx="996568" cy="137723"/>
          </a:xfrm>
          <a:prstGeom prst="rect">
            <a:avLst/>
          </a:prstGeom>
        </p:spPr>
      </p:pic>
      <p:sp>
        <p:nvSpPr>
          <p:cNvPr id="2" name="文本框 1"/>
          <p:cNvSpPr txBox="1"/>
          <p:nvPr/>
        </p:nvSpPr>
        <p:spPr>
          <a:xfrm>
            <a:off x="3211513" y="1167130"/>
            <a:ext cx="5768975" cy="734060"/>
          </a:xfrm>
          <a:prstGeom prst="rect">
            <a:avLst/>
          </a:prstGeom>
          <a:noFill/>
        </p:spPr>
        <p:txBody>
          <a:bodyPr wrap="square" rtlCol="0">
            <a:spAutoFit/>
          </a:bodyPr>
          <a:p>
            <a:pPr algn="ctr">
              <a:lnSpc>
                <a:spcPct val="110000"/>
              </a:lnSpc>
            </a:pPr>
            <a:r>
              <a:rPr lang="zh-CN" altLang="zh-CN" sz="3800" b="1">
                <a:solidFill>
                  <a:schemeClr val="tx1">
                    <a:lumMod val="75000"/>
                    <a:lumOff val="25000"/>
                  </a:schemeClr>
                </a:solidFill>
                <a:latin typeface="微软雅黑" panose="020B0503020204020204" pitchFamily="34" charset="-122"/>
                <a:ea typeface="微软雅黑" panose="020B0503020204020204" pitchFamily="34" charset="-122"/>
                <a:sym typeface="+mn-ea"/>
              </a:rPr>
              <a:t>Product </a:t>
            </a:r>
            <a:r>
              <a:rPr lang="en-US" altLang="zh-CN" sz="3800" b="1">
                <a:solidFill>
                  <a:schemeClr val="tx1">
                    <a:lumMod val="75000"/>
                    <a:lumOff val="25000"/>
                  </a:schemeClr>
                </a:solidFill>
                <a:latin typeface="微软雅黑" panose="020B0503020204020204" pitchFamily="34" charset="-122"/>
                <a:ea typeface="微软雅黑" panose="020B0503020204020204" pitchFamily="34" charset="-122"/>
                <a:sym typeface="+mn-ea"/>
              </a:rPr>
              <a:t>P</a:t>
            </a:r>
            <a:r>
              <a:rPr lang="zh-CN" altLang="zh-CN" sz="3800" b="1">
                <a:solidFill>
                  <a:schemeClr val="tx1">
                    <a:lumMod val="75000"/>
                    <a:lumOff val="25000"/>
                  </a:schemeClr>
                </a:solidFill>
                <a:latin typeface="微软雅黑" panose="020B0503020204020204" pitchFamily="34" charset="-122"/>
                <a:ea typeface="微软雅黑" panose="020B0503020204020204" pitchFamily="34" charset="-122"/>
                <a:sym typeface="+mn-ea"/>
              </a:rPr>
              <a:t>arameter</a:t>
            </a:r>
            <a:endParaRPr lang="zh-CN" altLang="zh-CN" sz="3800" b="1">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5" name="图片 4" descr="未标题-1_画板 1"/>
          <p:cNvPicPr>
            <a:picLocks noChangeAspect="1"/>
          </p:cNvPicPr>
          <p:nvPr/>
        </p:nvPicPr>
        <p:blipFill>
          <a:blip r:embed="rId1"/>
          <a:stretch>
            <a:fillRect/>
          </a:stretch>
        </p:blipFill>
        <p:spPr>
          <a:xfrm>
            <a:off x="0" y="0"/>
            <a:ext cx="12189460" cy="6858000"/>
          </a:xfrm>
          <a:prstGeom prst="rect">
            <a:avLst/>
          </a:prstGeom>
        </p:spPr>
      </p:pic>
      <p:pic>
        <p:nvPicPr>
          <p:cNvPr id="7" name="图片 6" descr="未标题-1-02"/>
          <p:cNvPicPr>
            <a:picLocks noChangeAspect="1"/>
          </p:cNvPicPr>
          <p:nvPr/>
        </p:nvPicPr>
        <p:blipFill>
          <a:blip r:embed="rId2"/>
          <a:stretch>
            <a:fillRect/>
          </a:stretch>
        </p:blipFill>
        <p:spPr>
          <a:xfrm>
            <a:off x="5124133" y="579755"/>
            <a:ext cx="1941195" cy="268605"/>
          </a:xfrm>
          <a:prstGeom prst="rect">
            <a:avLst/>
          </a:prstGeom>
        </p:spPr>
      </p:pic>
      <p:sp>
        <p:nvSpPr>
          <p:cNvPr id="16" name="文本框 15"/>
          <p:cNvSpPr txBox="1"/>
          <p:nvPr/>
        </p:nvSpPr>
        <p:spPr>
          <a:xfrm>
            <a:off x="3173413" y="1000125"/>
            <a:ext cx="5842635" cy="751205"/>
          </a:xfrm>
          <a:prstGeom prst="rect">
            <a:avLst/>
          </a:prstGeom>
          <a:noFill/>
        </p:spPr>
        <p:txBody>
          <a:bodyPr wrap="square" rtlCol="0">
            <a:spAutoFit/>
          </a:bodyPr>
          <a:p>
            <a:pPr algn="ctr">
              <a:lnSpc>
                <a:spcPct val="130000"/>
              </a:lnSpc>
            </a:pPr>
            <a:r>
              <a:rPr sz="33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CHASING Docking Station</a:t>
            </a:r>
            <a:endParaRPr sz="33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3" name="图片 2" descr="拓展坞3.0071"/>
          <p:cNvPicPr>
            <a:picLocks noChangeAspect="1"/>
          </p:cNvPicPr>
          <p:nvPr/>
        </p:nvPicPr>
        <p:blipFill>
          <a:blip r:embed="rId3"/>
          <a:srcRect/>
          <a:stretch>
            <a:fillRect/>
          </a:stretch>
        </p:blipFill>
        <p:spPr>
          <a:xfrm>
            <a:off x="4603433" y="2278380"/>
            <a:ext cx="2982595" cy="4224655"/>
          </a:xfrm>
          <a:prstGeom prst="rect">
            <a:avLst/>
          </a:prstGeom>
        </p:spPr>
      </p:pic>
    </p:spTree>
    <p:custDataLst>
      <p:tags r:id="rId4"/>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p="http://schemas.openxmlformats.org/presentationml/2006/main">
  <p:tag name="KSO_WM_UNIT_TABLE_BEAUTIFY" val="smartTable{a960315a-e8d5-45a2-85e6-11e05ada9532}"/>
  <p:tag name="TABLE_ENDDRAG_ORIGIN_RECT" val="586*311"/>
  <p:tag name="TABLE_ENDDRAG_RECT" val="199*113*586*311"/>
</p:tagLst>
</file>

<file path=ppt/tags/tag68.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9.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1296</Words>
  <Application>WPS 演示</Application>
  <PresentationFormat>宽屏</PresentationFormat>
  <Paragraphs>55</Paragraphs>
  <Slides>6</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6</vt:i4>
      </vt:variant>
    </vt:vector>
  </HeadingPairs>
  <TitlesOfParts>
    <vt:vector size="15" baseType="lpstr">
      <vt:lpstr>Arial</vt:lpstr>
      <vt:lpstr>宋体</vt:lpstr>
      <vt:lpstr>Wingdings</vt:lpstr>
      <vt:lpstr>微软雅黑</vt:lpstr>
      <vt:lpstr>Wingdings</vt:lpstr>
      <vt:lpstr>思源黑体 CN Medium</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lastModifiedBy>
  <cp:revision>221</cp:revision>
  <dcterms:created xsi:type="dcterms:W3CDTF">2019-06-19T02:08:00Z</dcterms:created>
  <dcterms:modified xsi:type="dcterms:W3CDTF">2021-06-15T02:03:27Z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2052-11.1.0.10577</vt:lpwstr>
  </property>
  <property fmtid="{D5CDD505-2E9C-101B-9397-08002B2CF9AE}" pid="3" name="ICV">
    <vt:lpwstr>33376948729C4F4485D46F92A581312F</vt:lpwstr>
  </property>
</Properties>
</file>