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411" r:id="rId3"/>
    <p:sldId id="409" r:id="rId5"/>
    <p:sldId id="423" r:id="rId6"/>
    <p:sldId id="419" r:id="rId7"/>
    <p:sldId id="424" r:id="rId8"/>
    <p:sldId id="414" r:id="rId9"/>
    <p:sldId id="427" r:id="rId1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4D400"/>
    <a:srgbClr val="9DDCF3"/>
    <a:srgbClr val="E4F7FC"/>
    <a:srgbClr val="D9D9D9"/>
    <a:srgbClr val="DCDCDC"/>
    <a:srgbClr val="F0F0F0"/>
    <a:srgbClr val="E6E6E6"/>
    <a:srgbClr val="C8C8C8"/>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160"/>
        <p:guide pos="3839"/>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 Type="http://schemas.openxmlformats.org/officeDocument/2006/relationships/theme" Target="theme/theme1.xml"/><Relationship Id="rId13" Type="http://schemas.openxmlformats.org/officeDocument/2006/relationships/tableStyles" Target="tableStyles.xml"/><Relationship Id="rId12" Type="http://schemas.openxmlformats.org/officeDocument/2006/relationships/viewProps" Target="viewProps.xml"/><Relationship Id="rId11" Type="http://schemas.openxmlformats.org/officeDocument/2006/relationships/presProps" Target="presProps.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330" y="1555115"/>
            <a:ext cx="5233035" cy="4608195"/>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defTabSz="914400" eaLnBrk="1" fontAlgn="auto" latinLnBrk="0" hangingPunct="1">
              <a:buNone/>
              <a:tabLst>
                <a:tab pos="1609725" algn="l"/>
                <a:tab pos="1609725" algn="l"/>
                <a:tab pos="1609725" algn="l"/>
                <a:tab pos="1609725" algn="l"/>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lvl1pPr>
              <a:defRPr baseline="0"/>
            </a:lvl1p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tags" Target="../tags/tag62.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63.xml"/><Relationship Id="rId2" Type="http://schemas.openxmlformats.org/officeDocument/2006/relationships/image" Target="../media/image6.png"/><Relationship Id="rId1" Type="http://schemas.openxmlformats.org/officeDocument/2006/relationships/image" Target="../media/image5.jpeg"/></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1.xml"/><Relationship Id="rId5" Type="http://schemas.openxmlformats.org/officeDocument/2006/relationships/tags" Target="../tags/tag64.xml"/><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jpe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1.xml"/><Relationship Id="rId5" Type="http://schemas.openxmlformats.org/officeDocument/2006/relationships/tags" Target="../tags/tag65.xml"/><Relationship Id="rId4" Type="http://schemas.openxmlformats.org/officeDocument/2006/relationships/image" Target="../media/image8.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1.xml"/><Relationship Id="rId6" Type="http://schemas.openxmlformats.org/officeDocument/2006/relationships/tags" Target="../tags/tag66.xml"/><Relationship Id="rId5" Type="http://schemas.openxmlformats.org/officeDocument/2006/relationships/image" Target="../media/image16.png"/><Relationship Id="rId4" Type="http://schemas.openxmlformats.org/officeDocument/2006/relationships/image" Target="../media/image8.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7.jpe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68.xml"/><Relationship Id="rId3" Type="http://schemas.openxmlformats.org/officeDocument/2006/relationships/image" Target="../media/image8.png"/><Relationship Id="rId2" Type="http://schemas.openxmlformats.org/officeDocument/2006/relationships/tags" Target="../tags/tag67.xml"/><Relationship Id="rId1" Type="http://schemas.openxmlformats.org/officeDocument/2006/relationships/image" Target="../media/image7.jpe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69.xml"/><Relationship Id="rId4" Type="http://schemas.openxmlformats.org/officeDocument/2006/relationships/image" Target="../media/image17.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组合 12"/>
          <p:cNvGrpSpPr/>
          <p:nvPr/>
        </p:nvGrpSpPr>
        <p:grpSpPr>
          <a:xfrm>
            <a:off x="-65405" y="-73025"/>
            <a:ext cx="12322810" cy="7005320"/>
            <a:chOff x="-103" y="-114"/>
            <a:chExt cx="19406" cy="11032"/>
          </a:xfrm>
        </p:grpSpPr>
        <p:pic>
          <p:nvPicPr>
            <p:cNvPr id="3" name="图片 2" descr="28368347_061748136030_3"/>
            <p:cNvPicPr>
              <a:picLocks noChangeAspect="1"/>
            </p:cNvPicPr>
            <p:nvPr/>
          </p:nvPicPr>
          <p:blipFill>
            <a:blip r:embed="rId1"/>
            <a:srcRect/>
            <a:stretch>
              <a:fillRect/>
            </a:stretch>
          </p:blipFill>
          <p:spPr>
            <a:xfrm>
              <a:off x="-103" y="-114"/>
              <a:ext cx="19405" cy="11032"/>
            </a:xfrm>
            <a:prstGeom prst="rect">
              <a:avLst/>
            </a:prstGeom>
          </p:spPr>
        </p:pic>
        <p:sp>
          <p:nvSpPr>
            <p:cNvPr id="21" name="矩形 20"/>
            <p:cNvSpPr/>
            <p:nvPr/>
          </p:nvSpPr>
          <p:spPr>
            <a:xfrm>
              <a:off x="-103" y="-114"/>
              <a:ext cx="19406" cy="11031"/>
            </a:xfrm>
            <a:prstGeom prst="rect">
              <a:avLst/>
            </a:prstGeom>
            <a:solidFill>
              <a:schemeClr val="tx1">
                <a:lumMod val="95000"/>
                <a:lumOff val="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7" name="图片 6" descr="C:/Users/30581/AppData/Local/Temp/picturecompress_20210612201234/output_1.pngoutput_1"/>
          <p:cNvPicPr>
            <a:picLocks noChangeAspect="1"/>
          </p:cNvPicPr>
          <p:nvPr/>
        </p:nvPicPr>
        <p:blipFill>
          <a:blip r:embed="rId2"/>
          <a:stretch>
            <a:fillRect/>
          </a:stretch>
        </p:blipFill>
        <p:spPr>
          <a:xfrm>
            <a:off x="1231900" y="866775"/>
            <a:ext cx="1941195" cy="268605"/>
          </a:xfrm>
          <a:prstGeom prst="rect">
            <a:avLst/>
          </a:prstGeom>
        </p:spPr>
      </p:pic>
      <p:sp>
        <p:nvSpPr>
          <p:cNvPr id="19" name="文本框 18"/>
          <p:cNvSpPr txBox="1"/>
          <p:nvPr/>
        </p:nvSpPr>
        <p:spPr>
          <a:xfrm>
            <a:off x="1140460" y="5721985"/>
            <a:ext cx="2196465" cy="337185"/>
          </a:xfrm>
          <a:prstGeom prst="rect">
            <a:avLst/>
          </a:prstGeom>
          <a:noFill/>
        </p:spPr>
        <p:txBody>
          <a:bodyPr wrap="square" rtlCol="0">
            <a:spAutoFit/>
          </a:bodyPr>
          <a:p>
            <a:pPr algn="dist"/>
            <a:r>
              <a:rPr lang="en-US" altLang="zh-CN" sz="1600">
                <a:solidFill>
                  <a:schemeClr val="bg1"/>
                </a:solidFill>
                <a:latin typeface="思源黑体 CN Medium" panose="020B0600000000000000" charset="-122"/>
                <a:ea typeface="思源黑体 CN Medium" panose="020B0600000000000000" charset="-122"/>
                <a:sym typeface="+mn-ea"/>
              </a:rPr>
              <a:t>www.chasing.com</a:t>
            </a:r>
            <a:endParaRPr lang="en-US" altLang="zh-CN" sz="1600">
              <a:solidFill>
                <a:schemeClr val="bg1"/>
              </a:solidFill>
              <a:latin typeface="思源黑体 CN Medium" panose="020B0600000000000000" charset="-122"/>
              <a:ea typeface="思源黑体 CN Medium" panose="020B0600000000000000" charset="-122"/>
              <a:sym typeface="+mn-ea"/>
            </a:endParaRPr>
          </a:p>
        </p:txBody>
      </p:sp>
      <p:grpSp>
        <p:nvGrpSpPr>
          <p:cNvPr id="8" name="组合 7"/>
          <p:cNvGrpSpPr/>
          <p:nvPr/>
        </p:nvGrpSpPr>
        <p:grpSpPr>
          <a:xfrm>
            <a:off x="4754880" y="1710055"/>
            <a:ext cx="6833235" cy="4429760"/>
            <a:chOff x="6312" y="2816"/>
            <a:chExt cx="11643" cy="7512"/>
          </a:xfrm>
        </p:grpSpPr>
        <p:pic>
          <p:nvPicPr>
            <p:cNvPr id="11" name="图片 10" descr="AC浮力线供电2"/>
            <p:cNvPicPr>
              <a:picLocks noChangeAspect="1"/>
            </p:cNvPicPr>
            <p:nvPr/>
          </p:nvPicPr>
          <p:blipFill>
            <a:blip r:embed="rId3"/>
            <a:srcRect/>
            <a:stretch>
              <a:fillRect/>
            </a:stretch>
          </p:blipFill>
          <p:spPr>
            <a:xfrm>
              <a:off x="12293" y="2816"/>
              <a:ext cx="5662" cy="7291"/>
            </a:xfrm>
            <a:prstGeom prst="rect">
              <a:avLst/>
            </a:prstGeom>
          </p:spPr>
        </p:pic>
        <p:pic>
          <p:nvPicPr>
            <p:cNvPr id="6" name="图片 5" descr="ac3"/>
            <p:cNvPicPr>
              <a:picLocks noChangeAspect="1"/>
            </p:cNvPicPr>
            <p:nvPr/>
          </p:nvPicPr>
          <p:blipFill>
            <a:blip r:embed="rId4"/>
            <a:stretch>
              <a:fillRect/>
            </a:stretch>
          </p:blipFill>
          <p:spPr>
            <a:xfrm>
              <a:off x="6312" y="5836"/>
              <a:ext cx="7985" cy="4492"/>
            </a:xfrm>
            <a:prstGeom prst="rect">
              <a:avLst/>
            </a:prstGeom>
          </p:spPr>
        </p:pic>
      </p:grpSp>
      <p:sp>
        <p:nvSpPr>
          <p:cNvPr id="16" name="文本框 15"/>
          <p:cNvSpPr txBox="1"/>
          <p:nvPr/>
        </p:nvSpPr>
        <p:spPr>
          <a:xfrm>
            <a:off x="1140460" y="2328545"/>
            <a:ext cx="8244205" cy="706755"/>
          </a:xfrm>
          <a:prstGeom prst="rect">
            <a:avLst/>
          </a:prstGeom>
          <a:noFill/>
        </p:spPr>
        <p:txBody>
          <a:bodyPr wrap="square" rtlCol="0">
            <a:spAutoFit/>
          </a:bodyPr>
          <a:p>
            <a:pPr algn="l"/>
            <a:r>
              <a:rPr sz="4000">
                <a:solidFill>
                  <a:schemeClr val="bg1"/>
                </a:solidFill>
                <a:latin typeface="微软雅黑" panose="020B0503020204020204" pitchFamily="34" charset="-122"/>
                <a:ea typeface="微软雅黑" panose="020B0503020204020204" pitchFamily="34" charset="-122"/>
                <a:cs typeface="Arial Regular" panose="020B0604020202090204" charset="0"/>
                <a:sym typeface="+mn-ea"/>
              </a:rPr>
              <a:t>CHASING</a:t>
            </a:r>
            <a:r>
              <a:rPr sz="4000" b="1">
                <a:solidFill>
                  <a:schemeClr val="bg1"/>
                </a:solidFill>
                <a:latin typeface="微软雅黑" panose="020B0503020204020204" pitchFamily="34" charset="-122"/>
                <a:ea typeface="微软雅黑" panose="020B0503020204020204" pitchFamily="34" charset="-122"/>
                <a:cs typeface="Arial Regular" panose="020B0604020202090204" charset="0"/>
                <a:sym typeface="+mn-ea"/>
              </a:rPr>
              <a:t> AC POWER SUPPLY</a:t>
            </a:r>
            <a:endParaRPr sz="4000" b="1">
              <a:solidFill>
                <a:schemeClr val="bg1"/>
              </a:solidFill>
              <a:latin typeface="微软雅黑" panose="020B0503020204020204" pitchFamily="34" charset="-122"/>
              <a:ea typeface="微软雅黑" panose="020B0503020204020204" pitchFamily="34" charset="-122"/>
              <a:cs typeface="Arial Regular" panose="020B0604020202090204" charset="0"/>
              <a:sym typeface="+mn-ea"/>
            </a:endParaRPr>
          </a:p>
        </p:txBody>
      </p:sp>
      <p:grpSp>
        <p:nvGrpSpPr>
          <p:cNvPr id="2" name="组合 1"/>
          <p:cNvGrpSpPr/>
          <p:nvPr/>
        </p:nvGrpSpPr>
        <p:grpSpPr>
          <a:xfrm>
            <a:off x="1232535" y="3452495"/>
            <a:ext cx="4758055" cy="700405"/>
            <a:chOff x="1941" y="6052"/>
            <a:chExt cx="7493" cy="1103"/>
          </a:xfrm>
        </p:grpSpPr>
        <p:sp>
          <p:nvSpPr>
            <p:cNvPr id="4" name="文本框 3"/>
            <p:cNvSpPr txBox="1"/>
            <p:nvPr/>
          </p:nvSpPr>
          <p:spPr>
            <a:xfrm>
              <a:off x="2000" y="6052"/>
              <a:ext cx="7434" cy="1103"/>
            </a:xfrm>
            <a:prstGeom prst="rect">
              <a:avLst/>
            </a:prstGeom>
            <a:noFill/>
          </p:spPr>
          <p:txBody>
            <a:bodyPr wrap="none" rtlCol="0">
              <a:spAutoFit/>
            </a:bodyPr>
            <a:p>
              <a:pPr algn="l">
                <a:lnSpc>
                  <a:spcPct val="110000"/>
                </a:lnSpc>
              </a:pPr>
              <a:r>
                <a:rPr lang="zh-CN" altLang="en-US">
                  <a:solidFill>
                    <a:schemeClr val="bg1">
                      <a:lumMod val="75000"/>
                    </a:schemeClr>
                  </a:solidFill>
                </a:rPr>
                <a:t>Accessory specially designed for use with </a:t>
              </a:r>
              <a:endParaRPr lang="zh-CN" altLang="en-US">
                <a:solidFill>
                  <a:schemeClr val="bg1">
                    <a:lumMod val="75000"/>
                  </a:schemeClr>
                </a:solidFill>
              </a:endParaRPr>
            </a:p>
            <a:p>
              <a:pPr algn="l">
                <a:lnSpc>
                  <a:spcPct val="110000"/>
                </a:lnSpc>
              </a:pPr>
              <a:r>
                <a:rPr lang="zh-CN" altLang="en-US" b="1">
                  <a:solidFill>
                    <a:schemeClr val="bg1">
                      <a:lumMod val="75000"/>
                    </a:schemeClr>
                  </a:solidFill>
                </a:rPr>
                <a:t>CHASING M2</a:t>
              </a:r>
              <a:r>
                <a:rPr lang="zh-CN" altLang="en-US">
                  <a:solidFill>
                    <a:schemeClr val="bg1">
                      <a:lumMod val="75000"/>
                    </a:schemeClr>
                  </a:solidFill>
                </a:rPr>
                <a:t> </a:t>
              </a:r>
              <a:r>
                <a:rPr lang="en-US" altLang="zh-CN">
                  <a:solidFill>
                    <a:schemeClr val="bg1">
                      <a:lumMod val="75000"/>
                    </a:schemeClr>
                  </a:solidFill>
                </a:rPr>
                <a:t>and </a:t>
              </a:r>
              <a:r>
                <a:rPr lang="zh-CN" altLang="en-US" b="1">
                  <a:solidFill>
                    <a:schemeClr val="bg1">
                      <a:lumMod val="75000"/>
                    </a:schemeClr>
                  </a:solidFill>
                  <a:sym typeface="+mn-ea"/>
                </a:rPr>
                <a:t>CHASING M2 PRO</a:t>
              </a:r>
              <a:r>
                <a:rPr lang="en-US" altLang="zh-CN" b="1">
                  <a:solidFill>
                    <a:schemeClr val="bg1">
                      <a:lumMod val="75000"/>
                    </a:schemeClr>
                  </a:solidFill>
                  <a:sym typeface="+mn-ea"/>
                </a:rPr>
                <a:t> </a:t>
              </a:r>
              <a:r>
                <a:rPr lang="zh-CN" altLang="en-US">
                  <a:solidFill>
                    <a:schemeClr val="bg1">
                      <a:lumMod val="75000"/>
                    </a:schemeClr>
                  </a:solidFill>
                </a:rPr>
                <a:t>ROV.</a:t>
              </a:r>
              <a:endParaRPr lang="zh-CN" altLang="en-US">
                <a:solidFill>
                  <a:schemeClr val="bg1">
                    <a:lumMod val="75000"/>
                  </a:schemeClr>
                </a:solidFill>
              </a:endParaRPr>
            </a:p>
          </p:txBody>
        </p:sp>
        <p:cxnSp>
          <p:nvCxnSpPr>
            <p:cNvPr id="5" name="直接连接符 4"/>
            <p:cNvCxnSpPr/>
            <p:nvPr/>
          </p:nvCxnSpPr>
          <p:spPr>
            <a:xfrm flipV="1">
              <a:off x="1941" y="6239"/>
              <a:ext cx="0" cy="766"/>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spTree>
    <p:custDataLst>
      <p:tags r:id="rId5"/>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图片 2" descr="C:/Users/30581/AppData/Local/Temp/picturecompress_20210612201234/output_2.jpgoutput_2"/>
          <p:cNvPicPr>
            <a:picLocks noChangeAspect="1"/>
          </p:cNvPicPr>
          <p:nvPr/>
        </p:nvPicPr>
        <p:blipFill>
          <a:blip r:embed="rId1"/>
          <a:stretch>
            <a:fillRect/>
          </a:stretch>
        </p:blipFill>
        <p:spPr>
          <a:xfrm>
            <a:off x="0" y="-211455"/>
            <a:ext cx="12192635" cy="7069455"/>
          </a:xfrm>
          <a:prstGeom prst="rect">
            <a:avLst/>
          </a:prstGeom>
        </p:spPr>
      </p:pic>
      <p:sp>
        <p:nvSpPr>
          <p:cNvPr id="4" name="文本框 3"/>
          <p:cNvSpPr txBox="1"/>
          <p:nvPr/>
        </p:nvSpPr>
        <p:spPr>
          <a:xfrm>
            <a:off x="910908" y="471170"/>
            <a:ext cx="10370185" cy="901700"/>
          </a:xfrm>
          <a:prstGeom prst="rect">
            <a:avLst/>
          </a:prstGeom>
          <a:noFill/>
        </p:spPr>
        <p:txBody>
          <a:bodyPr wrap="square" rtlCol="0">
            <a:spAutoFit/>
          </a:bodyPr>
          <a:p>
            <a:pPr algn="just">
              <a:lnSpc>
                <a:spcPct val="110000"/>
              </a:lnSpc>
            </a:pPr>
            <a:r>
              <a:rPr lang="zh-CN" altLang="zh-CN" sz="1200">
                <a:solidFill>
                  <a:schemeClr val="tx1"/>
                </a:solidFill>
                <a:latin typeface="Arial Regular" panose="020B0604020202090204" charset="0"/>
                <a:cs typeface="Arial Regular" panose="020B0604020202090204" charset="0"/>
                <a:sym typeface="+mn-ea"/>
              </a:rPr>
              <a:t>CHASING AC POWER SUPPLY is specially designed for use with the Gladius series ROVs of CHASING M2 and CHASING M2 PRO . Paired with the CHASING high-brightness screen control console or CHASING adapter box, the ROV supports various power supply via AC current or battery, allowing extended operating time. CHASING AC Direct Power Supply System outputs power at 250W. Its reel is equipped with a pull rod and scroll wheel that are easy to use and convenient to assemble and disassemble. 100 and 200 meter cables provide long-distance power supply.</a:t>
            </a:r>
            <a:endParaRPr lang="zh-CN" altLang="zh-CN" sz="1200">
              <a:solidFill>
                <a:schemeClr val="tx1"/>
              </a:solidFill>
              <a:latin typeface="Arial Regular" panose="020B0604020202090204" charset="0"/>
              <a:cs typeface="Arial Regular" panose="020B0604020202090204" charset="0"/>
              <a:sym typeface="+mn-ea"/>
            </a:endParaRPr>
          </a:p>
        </p:txBody>
      </p:sp>
      <p:pic>
        <p:nvPicPr>
          <p:cNvPr id="9" name="图片 8" descr="C:/Users/30581/AppData/Local/Temp/picturecompress_20210612201234/output_3.pngoutput_3"/>
          <p:cNvPicPr>
            <a:picLocks noChangeAspect="1"/>
          </p:cNvPicPr>
          <p:nvPr/>
        </p:nvPicPr>
        <p:blipFill>
          <a:blip r:embed="rId2"/>
          <a:stretch>
            <a:fillRect/>
          </a:stretch>
        </p:blipFill>
        <p:spPr>
          <a:xfrm>
            <a:off x="10819130" y="6478270"/>
            <a:ext cx="970280" cy="133985"/>
          </a:xfrm>
          <a:prstGeom prst="rect">
            <a:avLst/>
          </a:prstGeom>
        </p:spPr>
      </p:pic>
    </p:spTree>
    <p:custDataLst>
      <p:tags r:id="rId3"/>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图片 2" descr="C:/Users/30581/AppData/Local/Temp/picturecompress_20210612201234/output_4.jpgoutput_4"/>
          <p:cNvPicPr>
            <a:picLocks noChangeAspect="1"/>
          </p:cNvPicPr>
          <p:nvPr/>
        </p:nvPicPr>
        <p:blipFill>
          <a:blip r:embed="rId1"/>
          <a:stretch>
            <a:fillRect/>
          </a:stretch>
        </p:blipFill>
        <p:spPr>
          <a:xfrm>
            <a:off x="0" y="0"/>
            <a:ext cx="12190095" cy="6858635"/>
          </a:xfrm>
          <a:prstGeom prst="rect">
            <a:avLst/>
          </a:prstGeom>
        </p:spPr>
      </p:pic>
      <p:sp>
        <p:nvSpPr>
          <p:cNvPr id="4" name="文本框 3"/>
          <p:cNvSpPr txBox="1"/>
          <p:nvPr/>
        </p:nvSpPr>
        <p:spPr>
          <a:xfrm>
            <a:off x="944880" y="666750"/>
            <a:ext cx="7240905" cy="1494155"/>
          </a:xfrm>
          <a:prstGeom prst="rect">
            <a:avLst/>
          </a:prstGeom>
          <a:noFill/>
        </p:spPr>
        <p:txBody>
          <a:bodyPr wrap="square" rtlCol="0">
            <a:spAutoFit/>
          </a:bodyPr>
          <a:p>
            <a:pPr algn="l">
              <a:lnSpc>
                <a:spcPct val="120000"/>
              </a:lnSpc>
            </a:pPr>
            <a:r>
              <a:rPr sz="3800" b="1">
                <a:solidFill>
                  <a:schemeClr val="tx1">
                    <a:lumMod val="75000"/>
                    <a:lumOff val="25000"/>
                  </a:schemeClr>
                </a:solidFill>
                <a:latin typeface="微软雅黑" panose="020B0503020204020204" pitchFamily="34" charset="-122"/>
                <a:ea typeface="微软雅黑" panose="020B0503020204020204" pitchFamily="34" charset="-122"/>
                <a:cs typeface="Arial Regular" panose="020B0604020202090204" charset="0"/>
                <a:sym typeface="+mn-ea"/>
              </a:rPr>
              <a:t>Continuous power supply, long-lasting operation </a:t>
            </a:r>
            <a:endParaRPr sz="3800" b="1">
              <a:solidFill>
                <a:schemeClr val="tx1">
                  <a:lumMod val="75000"/>
                  <a:lumOff val="25000"/>
                </a:schemeClr>
              </a:solidFill>
              <a:latin typeface="微软雅黑" panose="020B0503020204020204" pitchFamily="34" charset="-122"/>
              <a:ea typeface="微软雅黑" panose="020B0503020204020204" pitchFamily="34" charset="-122"/>
              <a:cs typeface="Arial Regular" panose="020B0604020202090204" charset="0"/>
              <a:sym typeface="+mn-ea"/>
            </a:endParaRPr>
          </a:p>
        </p:txBody>
      </p:sp>
      <p:sp>
        <p:nvSpPr>
          <p:cNvPr id="6" name="文本框 5"/>
          <p:cNvSpPr txBox="1"/>
          <p:nvPr/>
        </p:nvSpPr>
        <p:spPr>
          <a:xfrm>
            <a:off x="944880" y="3060065"/>
            <a:ext cx="4302760" cy="1706880"/>
          </a:xfrm>
          <a:prstGeom prst="rect">
            <a:avLst/>
          </a:prstGeom>
          <a:noFill/>
        </p:spPr>
        <p:txBody>
          <a:bodyPr wrap="square" rtlCol="0">
            <a:spAutoFit/>
          </a:bodyPr>
          <a:p>
            <a:pPr algn="l">
              <a:lnSpc>
                <a:spcPct val="150000"/>
              </a:lnSpc>
            </a:pPr>
            <a:r>
              <a:rPr altLang="zh-CN" sz="1400">
                <a:solidFill>
                  <a:schemeClr val="tx1">
                    <a:lumMod val="85000"/>
                    <a:lumOff val="15000"/>
                  </a:schemeClr>
                </a:solidFill>
                <a:latin typeface="Arial Regular" panose="020B0604020202090204" charset="0"/>
                <a:cs typeface="Arial Regular" panose="020B0604020202090204" charset="0"/>
                <a:sym typeface="+mn-ea"/>
              </a:rPr>
              <a:t>CHASING AC Direct Power Supply System can be used with the CHASING high-brightness screen control console or CHASING adapter box to power and recharge the ROV during use, allowing the ROV to operate continuously.</a:t>
            </a:r>
            <a:endParaRPr altLang="zh-CN" sz="1400">
              <a:solidFill>
                <a:schemeClr val="tx1">
                  <a:lumMod val="85000"/>
                  <a:lumOff val="15000"/>
                </a:schemeClr>
              </a:solidFill>
              <a:latin typeface="Arial Regular" panose="020B0604020202090204" charset="0"/>
              <a:cs typeface="Arial Regular" panose="020B0604020202090204" charset="0"/>
              <a:sym typeface="+mn-ea"/>
            </a:endParaRPr>
          </a:p>
        </p:txBody>
      </p:sp>
      <p:pic>
        <p:nvPicPr>
          <p:cNvPr id="12" name="图片 11" descr="C:/Users/30581/AppData/Local/Temp/picturecompress_20210612201234/output_5.pngoutput_5"/>
          <p:cNvPicPr>
            <a:picLocks noChangeAspect="1"/>
          </p:cNvPicPr>
          <p:nvPr/>
        </p:nvPicPr>
        <p:blipFill>
          <a:blip r:embed="rId2"/>
          <a:stretch>
            <a:fillRect/>
          </a:stretch>
        </p:blipFill>
        <p:spPr>
          <a:xfrm>
            <a:off x="10805327" y="362339"/>
            <a:ext cx="996568" cy="137723"/>
          </a:xfrm>
          <a:prstGeom prst="rect">
            <a:avLst/>
          </a:prstGeom>
        </p:spPr>
      </p:pic>
      <p:pic>
        <p:nvPicPr>
          <p:cNvPr id="8" name="图片 7" descr="C:/Users/30581/AppData/Local/Temp/picturecompress_20210612201254/output_5.pngoutput_5"/>
          <p:cNvPicPr>
            <a:picLocks noChangeAspect="1"/>
          </p:cNvPicPr>
          <p:nvPr/>
        </p:nvPicPr>
        <p:blipFill>
          <a:blip r:embed="rId3"/>
          <a:stretch>
            <a:fillRect/>
          </a:stretch>
        </p:blipFill>
        <p:spPr>
          <a:xfrm>
            <a:off x="6015355" y="657225"/>
            <a:ext cx="5502910" cy="4359910"/>
          </a:xfrm>
          <a:prstGeom prst="rect">
            <a:avLst/>
          </a:prstGeom>
        </p:spPr>
      </p:pic>
      <p:pic>
        <p:nvPicPr>
          <p:cNvPr id="10" name="图片 9" descr="C:/Users/30581/AppData/Local/Temp/picturecompress_20210612201254/output_6.pngoutput_6"/>
          <p:cNvPicPr>
            <a:picLocks noChangeAspect="1"/>
          </p:cNvPicPr>
          <p:nvPr/>
        </p:nvPicPr>
        <p:blipFill>
          <a:blip r:embed="rId4"/>
          <a:stretch>
            <a:fillRect/>
          </a:stretch>
        </p:blipFill>
        <p:spPr>
          <a:xfrm>
            <a:off x="6015355" y="2921000"/>
            <a:ext cx="5502910" cy="4359910"/>
          </a:xfrm>
          <a:prstGeom prst="rect">
            <a:avLst/>
          </a:prstGeom>
        </p:spPr>
      </p:pic>
      <p:sp>
        <p:nvSpPr>
          <p:cNvPr id="11" name="文本框 10"/>
          <p:cNvSpPr txBox="1"/>
          <p:nvPr/>
        </p:nvSpPr>
        <p:spPr>
          <a:xfrm>
            <a:off x="8482330" y="3455035"/>
            <a:ext cx="3311525" cy="275590"/>
          </a:xfrm>
          <a:prstGeom prst="rect">
            <a:avLst/>
          </a:prstGeom>
          <a:noFill/>
        </p:spPr>
        <p:txBody>
          <a:bodyPr wrap="none" rtlCol="0" anchor="t">
            <a:spAutoFit/>
          </a:bodyPr>
          <a:p>
            <a:pPr algn="l"/>
            <a:r>
              <a:rPr lang="en-US" altLang="zh-CN" sz="1200" b="1">
                <a:solidFill>
                  <a:schemeClr val="tx1"/>
                </a:solidFill>
                <a:latin typeface="微软雅黑" panose="020B0503020204020204" pitchFamily="34" charset="-122"/>
                <a:ea typeface="微软雅黑" panose="020B0503020204020204" pitchFamily="34" charset="-122"/>
                <a:cs typeface="+mn-ea"/>
                <a:sym typeface="+mn-ea"/>
              </a:rPr>
              <a:t>—— </a:t>
            </a:r>
            <a:r>
              <a:rPr lang="zh-CN" altLang="zh-CN" sz="1200" b="1">
                <a:solidFill>
                  <a:schemeClr val="tx1"/>
                </a:solidFill>
                <a:latin typeface="微软雅黑" panose="020B0503020204020204" pitchFamily="34" charset="-122"/>
                <a:ea typeface="微软雅黑" panose="020B0503020204020204" pitchFamily="34" charset="-122"/>
                <a:cs typeface="+mn-ea"/>
                <a:sym typeface="+mn-ea"/>
              </a:rPr>
              <a:t>Scheme with</a:t>
            </a:r>
            <a:r>
              <a:rPr lang="en-US" altLang="zh-CN" sz="1200" b="1">
                <a:solidFill>
                  <a:schemeClr val="tx1"/>
                </a:solidFill>
                <a:latin typeface="微软雅黑" panose="020B0503020204020204" pitchFamily="34" charset="-122"/>
                <a:ea typeface="微软雅黑" panose="020B0503020204020204" pitchFamily="34" charset="-122"/>
                <a:cs typeface="+mn-ea"/>
                <a:sym typeface="+mn-ea"/>
              </a:rPr>
              <a:t> </a:t>
            </a:r>
            <a:r>
              <a:rPr sz="1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CHASING Adapter Box</a:t>
            </a:r>
            <a:endParaRPr lang="en-US" altLang="zh-CN" sz="1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3" name="文本框 12"/>
          <p:cNvSpPr txBox="1"/>
          <p:nvPr/>
        </p:nvSpPr>
        <p:spPr>
          <a:xfrm>
            <a:off x="8283575" y="5988050"/>
            <a:ext cx="3510280" cy="275590"/>
          </a:xfrm>
          <a:prstGeom prst="rect">
            <a:avLst/>
          </a:prstGeom>
          <a:noFill/>
        </p:spPr>
        <p:txBody>
          <a:bodyPr wrap="none" rtlCol="0" anchor="t">
            <a:spAutoFit/>
          </a:bodyPr>
          <a:p>
            <a:pPr algn="l"/>
            <a:r>
              <a:rPr lang="en-US" altLang="zh-CN" sz="1200" b="1">
                <a:solidFill>
                  <a:schemeClr val="tx1"/>
                </a:solidFill>
                <a:latin typeface="+mn-ea"/>
                <a:cs typeface="+mn-ea"/>
                <a:sym typeface="+mn-ea"/>
              </a:rPr>
              <a:t>—— </a:t>
            </a:r>
            <a:r>
              <a:rPr lang="zh-CN" altLang="zh-CN" sz="1200" b="1">
                <a:solidFill>
                  <a:schemeClr val="tx1"/>
                </a:solidFill>
                <a:latin typeface="微软雅黑" panose="020B0503020204020204" pitchFamily="34" charset="-122"/>
                <a:ea typeface="微软雅黑" panose="020B0503020204020204" pitchFamily="34" charset="-122"/>
                <a:cs typeface="+mn-ea"/>
                <a:sym typeface="+mn-ea"/>
              </a:rPr>
              <a:t>Scheme with</a:t>
            </a:r>
            <a:r>
              <a:rPr lang="en-US" altLang="zh-CN" sz="1200" b="1">
                <a:solidFill>
                  <a:schemeClr val="tx1"/>
                </a:solidFill>
                <a:latin typeface="微软雅黑" panose="020B0503020204020204" pitchFamily="34" charset="-122"/>
                <a:ea typeface="微软雅黑" panose="020B0503020204020204" pitchFamily="34" charset="-122"/>
                <a:cs typeface="+mn-ea"/>
                <a:sym typeface="+mn-ea"/>
              </a:rPr>
              <a:t> </a:t>
            </a:r>
            <a:r>
              <a:rPr lang="zh-CN" altLang="en-US" sz="1200" b="1">
                <a:solidFill>
                  <a:schemeClr val="tx1"/>
                </a:solidFill>
                <a:sym typeface="+mn-ea"/>
              </a:rPr>
              <a:t>CHASING Control Console</a:t>
            </a:r>
            <a:endParaRPr lang="zh-CN" altLang="en-US" sz="1200" b="1">
              <a:solidFill>
                <a:schemeClr val="tx1"/>
              </a:solidFill>
              <a:latin typeface="微软雅黑" panose="020B0503020204020204" pitchFamily="34" charset="-122"/>
              <a:ea typeface="微软雅黑" panose="020B0503020204020204" pitchFamily="34" charset="-122"/>
              <a:cs typeface="+mn-ea"/>
              <a:sym typeface="+mn-ea"/>
            </a:endParaRPr>
          </a:p>
        </p:txBody>
      </p:sp>
    </p:spTree>
    <p:custDataLst>
      <p:tags r:id="rId5"/>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图片 4" descr="C:/Users/30581/AppData/Local/Temp/picturecompress_20210612201234/output_8.jpgoutput_8"/>
          <p:cNvPicPr>
            <a:picLocks noChangeAspect="1"/>
          </p:cNvPicPr>
          <p:nvPr/>
        </p:nvPicPr>
        <p:blipFill>
          <a:blip r:embed="rId1"/>
          <a:stretch>
            <a:fillRect/>
          </a:stretch>
        </p:blipFill>
        <p:spPr>
          <a:xfrm>
            <a:off x="0" y="2540"/>
            <a:ext cx="12190095" cy="6855460"/>
          </a:xfrm>
          <a:prstGeom prst="rect">
            <a:avLst/>
          </a:prstGeom>
        </p:spPr>
      </p:pic>
      <p:grpSp>
        <p:nvGrpSpPr>
          <p:cNvPr id="20" name="组合 19"/>
          <p:cNvGrpSpPr/>
          <p:nvPr/>
        </p:nvGrpSpPr>
        <p:grpSpPr>
          <a:xfrm>
            <a:off x="4058920" y="2345055"/>
            <a:ext cx="3039110" cy="2118995"/>
            <a:chOff x="6408" y="3550"/>
            <a:chExt cx="4992" cy="3480"/>
          </a:xfrm>
        </p:grpSpPr>
        <p:sp>
          <p:nvSpPr>
            <p:cNvPr id="19" name="圆角矩形 18"/>
            <p:cNvSpPr/>
            <p:nvPr/>
          </p:nvSpPr>
          <p:spPr>
            <a:xfrm>
              <a:off x="6408" y="3550"/>
              <a:ext cx="4992" cy="3480"/>
            </a:xfrm>
            <a:prstGeom prst="roundRect">
              <a:avLst>
                <a:gd name="adj" fmla="val 9454"/>
              </a:avLst>
            </a:prstGeom>
            <a:solidFill>
              <a:srgbClr val="FAFAFA">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8" name="组合 17"/>
            <p:cNvGrpSpPr/>
            <p:nvPr/>
          </p:nvGrpSpPr>
          <p:grpSpPr>
            <a:xfrm>
              <a:off x="6519" y="3646"/>
              <a:ext cx="4771" cy="3273"/>
              <a:chOff x="6200" y="4036"/>
              <a:chExt cx="4771" cy="3273"/>
            </a:xfrm>
          </p:grpSpPr>
          <p:sp>
            <p:nvSpPr>
              <p:cNvPr id="15" name="文本框 14"/>
              <p:cNvSpPr txBox="1"/>
              <p:nvPr/>
            </p:nvSpPr>
            <p:spPr>
              <a:xfrm>
                <a:off x="6200" y="6590"/>
                <a:ext cx="4771" cy="719"/>
              </a:xfrm>
              <a:prstGeom prst="rect">
                <a:avLst/>
              </a:prstGeom>
              <a:noFill/>
            </p:spPr>
            <p:txBody>
              <a:bodyPr wrap="square" rtlCol="0">
                <a:spAutoFit/>
              </a:bodyPr>
              <a:p>
                <a:pPr algn="dist">
                  <a:lnSpc>
                    <a:spcPct val="150000"/>
                  </a:lnSpc>
                </a:pPr>
                <a:r>
                  <a:rPr sz="1500" b="1">
                    <a:solidFill>
                      <a:schemeClr val="tx1">
                        <a:lumMod val="85000"/>
                        <a:lumOff val="15000"/>
                      </a:schemeClr>
                    </a:solidFill>
                    <a:latin typeface="微软雅黑" panose="020B0503020204020204" pitchFamily="34" charset="-122"/>
                    <a:ea typeface="微软雅黑" panose="020B0503020204020204" pitchFamily="34" charset="-122"/>
                    <a:cs typeface="Arial Regular" panose="020B0604020202090204" charset="0"/>
                    <a:sym typeface="+mn-ea"/>
                  </a:rPr>
                  <a:t>100m tether   </a:t>
                </a:r>
                <a:r>
                  <a:rPr lang="en-US" sz="1500" b="1">
                    <a:solidFill>
                      <a:schemeClr val="tx1">
                        <a:lumMod val="85000"/>
                        <a:lumOff val="15000"/>
                      </a:schemeClr>
                    </a:solidFill>
                    <a:latin typeface="微软雅黑" panose="020B0503020204020204" pitchFamily="34" charset="-122"/>
                    <a:ea typeface="微软雅黑" panose="020B0503020204020204" pitchFamily="34" charset="-122"/>
                    <a:cs typeface="Arial Regular" panose="020B0604020202090204" charset="0"/>
                    <a:sym typeface="+mn-ea"/>
                  </a:rPr>
                  <a:t>2</a:t>
                </a:r>
                <a:r>
                  <a:rPr sz="1500" b="1">
                    <a:solidFill>
                      <a:schemeClr val="tx1">
                        <a:lumMod val="85000"/>
                        <a:lumOff val="15000"/>
                      </a:schemeClr>
                    </a:solidFill>
                    <a:latin typeface="微软雅黑" panose="020B0503020204020204" pitchFamily="34" charset="-122"/>
                    <a:ea typeface="微软雅黑" panose="020B0503020204020204" pitchFamily="34" charset="-122"/>
                    <a:cs typeface="Arial Regular" panose="020B0604020202090204" charset="0"/>
                    <a:sym typeface="+mn-ea"/>
                  </a:rPr>
                  <a:t>00m tether</a:t>
                </a:r>
                <a:endParaRPr lang="zh-CN" altLang="zh-CN" sz="1500" b="1">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6" name="图片 15" descr="AC浮力线供电2"/>
              <p:cNvPicPr>
                <a:picLocks noChangeAspect="1"/>
              </p:cNvPicPr>
              <p:nvPr/>
            </p:nvPicPr>
            <p:blipFill>
              <a:blip r:embed="rId2"/>
              <a:srcRect/>
              <a:stretch>
                <a:fillRect/>
              </a:stretch>
            </p:blipFill>
            <p:spPr>
              <a:xfrm>
                <a:off x="6200" y="4036"/>
                <a:ext cx="2148" cy="2725"/>
              </a:xfrm>
              <a:prstGeom prst="rect">
                <a:avLst/>
              </a:prstGeom>
            </p:spPr>
          </p:pic>
          <p:pic>
            <p:nvPicPr>
              <p:cNvPr id="17" name="图片 16" descr="AC浮力线供电200"/>
              <p:cNvPicPr>
                <a:picLocks noChangeAspect="1"/>
              </p:cNvPicPr>
              <p:nvPr/>
            </p:nvPicPr>
            <p:blipFill>
              <a:blip r:embed="rId3"/>
              <a:srcRect/>
              <a:stretch>
                <a:fillRect/>
              </a:stretch>
            </p:blipFill>
            <p:spPr>
              <a:xfrm>
                <a:off x="8617" y="4036"/>
                <a:ext cx="2224" cy="2731"/>
              </a:xfrm>
              <a:prstGeom prst="rect">
                <a:avLst/>
              </a:prstGeom>
            </p:spPr>
          </p:pic>
        </p:grpSp>
      </p:grpSp>
      <p:cxnSp>
        <p:nvCxnSpPr>
          <p:cNvPr id="21" name="直接连接符 20"/>
          <p:cNvCxnSpPr/>
          <p:nvPr/>
        </p:nvCxnSpPr>
        <p:spPr>
          <a:xfrm>
            <a:off x="3214370" y="3773170"/>
            <a:ext cx="862330" cy="0"/>
          </a:xfrm>
          <a:prstGeom prst="line">
            <a:avLst/>
          </a:prstGeom>
          <a:ln w="25400">
            <a:solidFill>
              <a:srgbClr val="FAFAFA"/>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944880" y="575945"/>
            <a:ext cx="9689465" cy="792480"/>
          </a:xfrm>
          <a:prstGeom prst="rect">
            <a:avLst/>
          </a:prstGeom>
          <a:noFill/>
        </p:spPr>
        <p:txBody>
          <a:bodyPr wrap="square" rtlCol="0">
            <a:spAutoFit/>
          </a:bodyPr>
          <a:p>
            <a:pPr algn="l">
              <a:lnSpc>
                <a:spcPct val="120000"/>
              </a:lnSpc>
            </a:pPr>
            <a:r>
              <a:rPr altLang="zh-CN" sz="3800" b="1">
                <a:solidFill>
                  <a:schemeClr val="bg1"/>
                </a:solidFill>
                <a:latin typeface="Arial Regular" panose="020B0604020202090204" charset="0"/>
                <a:ea typeface="微软雅黑" panose="020B0503020204020204" pitchFamily="34" charset="-122"/>
                <a:cs typeface="Arial Regular" panose="020B0604020202090204" charset="0"/>
                <a:sym typeface="+mn-ea"/>
              </a:rPr>
              <a:t>Long-distance power supply </a:t>
            </a:r>
            <a:endParaRPr altLang="zh-CN" sz="3800" b="1">
              <a:solidFill>
                <a:schemeClr val="bg1"/>
              </a:solidFill>
              <a:latin typeface="Arial Regular" panose="020B0604020202090204" charset="0"/>
              <a:ea typeface="微软雅黑" panose="020B0503020204020204" pitchFamily="34" charset="-122"/>
              <a:cs typeface="Arial Regular" panose="020B0604020202090204" charset="0"/>
              <a:sym typeface="+mn-ea"/>
            </a:endParaRPr>
          </a:p>
        </p:txBody>
      </p:sp>
      <p:sp>
        <p:nvSpPr>
          <p:cNvPr id="6" name="文本框 5"/>
          <p:cNvSpPr txBox="1"/>
          <p:nvPr/>
        </p:nvSpPr>
        <p:spPr>
          <a:xfrm>
            <a:off x="944880" y="1456055"/>
            <a:ext cx="10177145" cy="414020"/>
          </a:xfrm>
          <a:prstGeom prst="rect">
            <a:avLst/>
          </a:prstGeom>
          <a:noFill/>
        </p:spPr>
        <p:txBody>
          <a:bodyPr wrap="square" rtlCol="0">
            <a:spAutoFit/>
          </a:bodyPr>
          <a:p>
            <a:pPr algn="l">
              <a:lnSpc>
                <a:spcPct val="150000"/>
              </a:lnSpc>
            </a:pPr>
            <a:r>
              <a:rPr altLang="zh-CN"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Use the CHASING AC system with a 100 or 200 meter cable to supply power to the ROV across long distances.</a:t>
            </a:r>
            <a:endParaRPr altLang="zh-CN"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4" name="图片 13" descr="C:/Users/30581/AppData/Local/Temp/picturecompress_20210612201234/output_9.pngoutput_9"/>
          <p:cNvPicPr>
            <a:picLocks noChangeAspect="1"/>
          </p:cNvPicPr>
          <p:nvPr/>
        </p:nvPicPr>
        <p:blipFill>
          <a:blip r:embed="rId4"/>
          <a:stretch>
            <a:fillRect/>
          </a:stretch>
        </p:blipFill>
        <p:spPr>
          <a:xfrm>
            <a:off x="10805327" y="362339"/>
            <a:ext cx="996568" cy="137723"/>
          </a:xfrm>
          <a:prstGeom prst="rect">
            <a:avLst/>
          </a:prstGeom>
        </p:spPr>
      </p:pic>
    </p:spTree>
    <p:custDataLst>
      <p:tags r:id="rId5"/>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图片 2" descr="C:/Users/30581/AppData/Local/Temp/picturecompress_20210612201234/output_10.jpgoutput_10"/>
          <p:cNvPicPr>
            <a:picLocks noChangeAspect="1"/>
          </p:cNvPicPr>
          <p:nvPr/>
        </p:nvPicPr>
        <p:blipFill>
          <a:blip r:embed="rId1"/>
          <a:stretch>
            <a:fillRect/>
          </a:stretch>
        </p:blipFill>
        <p:spPr>
          <a:xfrm>
            <a:off x="0" y="0"/>
            <a:ext cx="12190095" cy="6858635"/>
          </a:xfrm>
          <a:prstGeom prst="rect">
            <a:avLst/>
          </a:prstGeom>
        </p:spPr>
      </p:pic>
      <p:sp>
        <p:nvSpPr>
          <p:cNvPr id="4" name="文本框 3"/>
          <p:cNvSpPr txBox="1"/>
          <p:nvPr/>
        </p:nvSpPr>
        <p:spPr>
          <a:xfrm>
            <a:off x="944880" y="666750"/>
            <a:ext cx="10710545" cy="792480"/>
          </a:xfrm>
          <a:prstGeom prst="rect">
            <a:avLst/>
          </a:prstGeom>
          <a:noFill/>
        </p:spPr>
        <p:txBody>
          <a:bodyPr wrap="square" rtlCol="0">
            <a:spAutoFit/>
          </a:bodyPr>
          <a:p>
            <a:pPr algn="l">
              <a:lnSpc>
                <a:spcPct val="120000"/>
              </a:lnSpc>
            </a:pPr>
            <a:r>
              <a:rPr sz="3800" b="1">
                <a:solidFill>
                  <a:schemeClr val="tx1">
                    <a:lumMod val="75000"/>
                    <a:lumOff val="25000"/>
                  </a:schemeClr>
                </a:solidFill>
                <a:latin typeface="微软雅黑" panose="020B0503020204020204" pitchFamily="34" charset="-122"/>
                <a:ea typeface="微软雅黑" panose="020B0503020204020204" pitchFamily="34" charset="-122"/>
                <a:cs typeface="Arial Regular" panose="020B0604020202090204" charset="0"/>
                <a:sym typeface="+mn-ea"/>
              </a:rPr>
              <a:t>Highly portable and easy to transport </a:t>
            </a:r>
            <a:endParaRPr sz="3800" b="1">
              <a:solidFill>
                <a:schemeClr val="tx1">
                  <a:lumMod val="75000"/>
                  <a:lumOff val="25000"/>
                </a:schemeClr>
              </a:solidFill>
              <a:latin typeface="微软雅黑" panose="020B0503020204020204" pitchFamily="34" charset="-122"/>
              <a:ea typeface="微软雅黑" panose="020B0503020204020204" pitchFamily="34" charset="-122"/>
              <a:cs typeface="Arial Regular" panose="020B0604020202090204" charset="0"/>
              <a:sym typeface="+mn-ea"/>
            </a:endParaRPr>
          </a:p>
        </p:txBody>
      </p:sp>
      <p:sp>
        <p:nvSpPr>
          <p:cNvPr id="6" name="文本框 5"/>
          <p:cNvSpPr txBox="1"/>
          <p:nvPr/>
        </p:nvSpPr>
        <p:spPr>
          <a:xfrm>
            <a:off x="944880" y="1942465"/>
            <a:ext cx="6298565" cy="737235"/>
          </a:xfrm>
          <a:prstGeom prst="rect">
            <a:avLst/>
          </a:prstGeom>
          <a:noFill/>
        </p:spPr>
        <p:txBody>
          <a:bodyPr wrap="square" rtlCol="0">
            <a:spAutoFit/>
          </a:bodyPr>
          <a:p>
            <a:pPr algn="l">
              <a:lnSpc>
                <a:spcPct val="150000"/>
              </a:lnSpc>
            </a:pPr>
            <a:r>
              <a:rPr altLang="zh-CN" sz="1400">
                <a:solidFill>
                  <a:schemeClr val="tx1">
                    <a:lumMod val="85000"/>
                    <a:lumOff val="15000"/>
                  </a:schemeClr>
                </a:solidFill>
                <a:sym typeface="+mn-ea"/>
              </a:rPr>
              <a:t>CHASING AC Direct Power Supply System comes equipped with a winder with a pull rod and scroll wheel that are highly portable and easy to transport.</a:t>
            </a:r>
            <a:endParaRPr altLang="zh-CN" sz="1400">
              <a:solidFill>
                <a:schemeClr val="tx1">
                  <a:lumMod val="85000"/>
                  <a:lumOff val="15000"/>
                </a:schemeClr>
              </a:solidFill>
              <a:sym typeface="+mn-ea"/>
            </a:endParaRPr>
          </a:p>
        </p:txBody>
      </p:sp>
      <p:grpSp>
        <p:nvGrpSpPr>
          <p:cNvPr id="8" name="组合 7"/>
          <p:cNvGrpSpPr/>
          <p:nvPr/>
        </p:nvGrpSpPr>
        <p:grpSpPr>
          <a:xfrm>
            <a:off x="994410" y="3166110"/>
            <a:ext cx="4053840" cy="3216910"/>
            <a:chOff x="6027" y="2098"/>
            <a:chExt cx="10184" cy="8082"/>
          </a:xfrm>
        </p:grpSpPr>
        <p:pic>
          <p:nvPicPr>
            <p:cNvPr id="2" name="图片 1" descr="AC浮力线供电2"/>
            <p:cNvPicPr>
              <a:picLocks noChangeAspect="1"/>
            </p:cNvPicPr>
            <p:nvPr/>
          </p:nvPicPr>
          <p:blipFill>
            <a:blip r:embed="rId2"/>
            <a:srcRect/>
            <a:stretch>
              <a:fillRect/>
            </a:stretch>
          </p:blipFill>
          <p:spPr>
            <a:xfrm flipH="1">
              <a:off x="6027" y="4544"/>
              <a:ext cx="4683" cy="5637"/>
            </a:xfrm>
            <a:prstGeom prst="rect">
              <a:avLst/>
            </a:prstGeom>
          </p:spPr>
        </p:pic>
        <p:pic>
          <p:nvPicPr>
            <p:cNvPr id="7" name="图片 6" descr="AC浮力线供电1"/>
            <p:cNvPicPr>
              <a:picLocks noChangeAspect="1"/>
            </p:cNvPicPr>
            <p:nvPr/>
          </p:nvPicPr>
          <p:blipFill>
            <a:blip r:embed="rId3"/>
            <a:srcRect/>
            <a:stretch>
              <a:fillRect/>
            </a:stretch>
          </p:blipFill>
          <p:spPr>
            <a:xfrm>
              <a:off x="11777" y="2098"/>
              <a:ext cx="4434" cy="8083"/>
            </a:xfrm>
            <a:prstGeom prst="rect">
              <a:avLst/>
            </a:prstGeom>
          </p:spPr>
        </p:pic>
      </p:grpSp>
      <p:pic>
        <p:nvPicPr>
          <p:cNvPr id="12" name="图片 11" descr="C:/Users/30581/AppData/Local/Temp/picturecompress_20210612201234/output_11.pngoutput_11"/>
          <p:cNvPicPr>
            <a:picLocks noChangeAspect="1"/>
          </p:cNvPicPr>
          <p:nvPr/>
        </p:nvPicPr>
        <p:blipFill>
          <a:blip r:embed="rId4"/>
          <a:stretch>
            <a:fillRect/>
          </a:stretch>
        </p:blipFill>
        <p:spPr>
          <a:xfrm>
            <a:off x="10805327" y="362339"/>
            <a:ext cx="996568" cy="137723"/>
          </a:xfrm>
          <a:prstGeom prst="rect">
            <a:avLst/>
          </a:prstGeom>
        </p:spPr>
      </p:pic>
      <p:pic>
        <p:nvPicPr>
          <p:cNvPr id="9" name="图片 8" descr="C:/Users/30581/AppData/Local/Temp/picturecompress_20210612201234/output_12.pngoutput_12"/>
          <p:cNvPicPr>
            <a:picLocks noChangeAspect="1"/>
          </p:cNvPicPr>
          <p:nvPr/>
        </p:nvPicPr>
        <p:blipFill>
          <a:blip r:embed="rId5"/>
          <a:stretch>
            <a:fillRect/>
          </a:stretch>
        </p:blipFill>
        <p:spPr>
          <a:xfrm>
            <a:off x="7362190" y="1589405"/>
            <a:ext cx="3265170" cy="4987290"/>
          </a:xfrm>
          <a:prstGeom prst="rect">
            <a:avLst/>
          </a:prstGeom>
        </p:spPr>
      </p:pic>
    </p:spTree>
    <p:custDataLst>
      <p:tags r:id="rId6"/>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图片 2" descr="C:/Users/30581/AppData/Local/Temp/picturecompress_20210612201234/output_13.jpgoutput_13"/>
          <p:cNvPicPr>
            <a:picLocks noChangeAspect="1"/>
          </p:cNvPicPr>
          <p:nvPr/>
        </p:nvPicPr>
        <p:blipFill>
          <a:blip r:embed="rId1"/>
          <a:stretch>
            <a:fillRect/>
          </a:stretch>
        </p:blipFill>
        <p:spPr>
          <a:xfrm>
            <a:off x="953" y="0"/>
            <a:ext cx="12190095" cy="6858635"/>
          </a:xfrm>
          <a:prstGeom prst="rect">
            <a:avLst/>
          </a:prstGeom>
        </p:spPr>
      </p:pic>
      <p:graphicFrame>
        <p:nvGraphicFramePr>
          <p:cNvPr id="9" name="表格 8"/>
          <p:cNvGraphicFramePr/>
          <p:nvPr>
            <p:custDataLst>
              <p:tags r:id="rId2"/>
            </p:custDataLst>
          </p:nvPr>
        </p:nvGraphicFramePr>
        <p:xfrm>
          <a:off x="2370455" y="2444115"/>
          <a:ext cx="7449185" cy="3179445"/>
        </p:xfrm>
        <a:graphic>
          <a:graphicData uri="http://schemas.openxmlformats.org/drawingml/2006/table">
            <a:tbl>
              <a:tblPr firstRow="1" bandRow="1">
                <a:tableStyleId>{2D5ABB26-0587-4C30-8999-92F81FD0307C}</a:tableStyleId>
              </a:tblPr>
              <a:tblGrid>
                <a:gridCol w="1524635"/>
                <a:gridCol w="1372235"/>
                <a:gridCol w="4552315"/>
              </a:tblGrid>
              <a:tr h="481965">
                <a:tc gridSpan="3">
                  <a:txBody>
                    <a:bodyPr/>
                    <a:p>
                      <a:pPr algn="ctr">
                        <a:buNone/>
                      </a:pPr>
                      <a:r>
                        <a:rPr sz="2200">
                          <a:solidFill>
                            <a:schemeClr val="bg1"/>
                          </a:solidFill>
                          <a:latin typeface="思源黑体 CN Medium" panose="020B0600000000000000" charset="-122"/>
                          <a:ea typeface="思源黑体 CN Medium" panose="020B0600000000000000" charset="-122"/>
                        </a:rPr>
                        <a:t>CHASING AC Direct Power Supply System</a:t>
                      </a:r>
                      <a:endParaRPr sz="2200">
                        <a:solidFill>
                          <a:schemeClr val="bg1"/>
                        </a:solidFill>
                        <a:latin typeface="思源黑体 CN Medium" panose="020B0600000000000000" charset="-122"/>
                        <a:ea typeface="思源黑体 CN Medium" panose="020B0600000000000000" charset="-122"/>
                      </a:endParaRPr>
                    </a:p>
                  </a:txBody>
                  <a:tcPr>
                    <a:lnL w="19050">
                      <a:solidFill>
                        <a:schemeClr val="tx1">
                          <a:lumMod val="65000"/>
                          <a:lumOff val="35000"/>
                        </a:schemeClr>
                      </a:solidFill>
                      <a:prstDash val="solid"/>
                    </a:lnL>
                    <a:lnR w="19050">
                      <a:solidFill>
                        <a:schemeClr val="tx1">
                          <a:lumMod val="65000"/>
                          <a:lumOff val="35000"/>
                        </a:schemeClr>
                      </a:solidFill>
                      <a:prstDash val="solid"/>
                    </a:lnR>
                    <a:lnT w="19050">
                      <a:solidFill>
                        <a:schemeClr val="tx1">
                          <a:lumMod val="65000"/>
                          <a:lumOff val="35000"/>
                        </a:schemeClr>
                      </a:solidFill>
                      <a:prstDash val="solid"/>
                    </a:lnT>
                    <a:lnB w="19050">
                      <a:solidFill>
                        <a:schemeClr val="tx1">
                          <a:lumMod val="65000"/>
                          <a:lumOff val="35000"/>
                        </a:schemeClr>
                      </a:solidFill>
                      <a:prstDash val="solid"/>
                    </a:lnB>
                    <a:solidFill>
                      <a:schemeClr val="tx1">
                        <a:lumMod val="75000"/>
                        <a:lumOff val="25000"/>
                      </a:schemeClr>
                    </a:solidFill>
                  </a:tcPr>
                </a:tc>
                <a:tc hMerge="1">
                  <a:tcPr>
                    <a:lnL w="19050">
                      <a:solidFill>
                        <a:schemeClr val="tx1">
                          <a:lumMod val="65000"/>
                          <a:lumOff val="35000"/>
                        </a:schemeClr>
                      </a:solidFill>
                      <a:prstDash val="solid"/>
                    </a:lnL>
                    <a:lnR w="19050">
                      <a:solidFill>
                        <a:schemeClr val="tx1">
                          <a:lumMod val="65000"/>
                          <a:lumOff val="35000"/>
                        </a:schemeClr>
                      </a:solidFill>
                      <a:prstDash val="solid"/>
                    </a:lnR>
                    <a:lnT w="19050">
                      <a:solidFill>
                        <a:schemeClr val="tx1">
                          <a:lumMod val="65000"/>
                          <a:lumOff val="35000"/>
                        </a:schemeClr>
                      </a:solidFill>
                      <a:prstDash val="solid"/>
                    </a:lnT>
                    <a:lnB w="19050">
                      <a:solidFill>
                        <a:schemeClr val="tx1">
                          <a:lumMod val="65000"/>
                          <a:lumOff val="35000"/>
                        </a:schemeClr>
                      </a:solidFill>
                      <a:prstDash val="solid"/>
                    </a:lnB>
                    <a:solidFill>
                      <a:schemeClr val="tx1">
                        <a:lumMod val="75000"/>
                        <a:lumOff val="25000"/>
                      </a:schemeClr>
                    </a:solidFill>
                  </a:tcPr>
                </a:tc>
                <a:tc hMerge="1">
                  <a:tcPr>
                    <a:lnL w="19050">
                      <a:solidFill>
                        <a:schemeClr val="tx1">
                          <a:lumMod val="65000"/>
                          <a:lumOff val="35000"/>
                        </a:schemeClr>
                      </a:solidFill>
                      <a:prstDash val="solid"/>
                    </a:lnL>
                    <a:lnR w="19050">
                      <a:solidFill>
                        <a:schemeClr val="tx1">
                          <a:lumMod val="65000"/>
                          <a:lumOff val="35000"/>
                        </a:schemeClr>
                      </a:solidFill>
                      <a:prstDash val="solid"/>
                    </a:lnR>
                    <a:lnT w="19050">
                      <a:solidFill>
                        <a:schemeClr val="tx1">
                          <a:lumMod val="65000"/>
                          <a:lumOff val="35000"/>
                        </a:schemeClr>
                      </a:solidFill>
                      <a:prstDash val="solid"/>
                    </a:lnT>
                    <a:lnB w="19050">
                      <a:solidFill>
                        <a:schemeClr val="tx1">
                          <a:lumMod val="65000"/>
                          <a:lumOff val="35000"/>
                        </a:schemeClr>
                      </a:solidFill>
                      <a:prstDash val="solid"/>
                    </a:lnB>
                    <a:solidFill>
                      <a:schemeClr val="tx1">
                        <a:lumMod val="75000"/>
                        <a:lumOff val="25000"/>
                      </a:schemeClr>
                    </a:solidFill>
                  </a:tcPr>
                </a:tc>
              </a:tr>
              <a:tr h="385445">
                <a:tc rowSpan="4">
                  <a:txBody>
                    <a:bodyPr/>
                    <a:p>
                      <a:pPr indent="0" algn="ctr">
                        <a:buNone/>
                      </a:pPr>
                      <a:r>
                        <a:rPr lang="en-US" altLang="zh-CN" sz="1100" b="0">
                          <a:solidFill>
                            <a:srgbClr val="000000"/>
                          </a:solidFill>
                          <a:latin typeface="Arial Regular" panose="020B0604020202090204" charset="0"/>
                          <a:cs typeface="Arial Regular" panose="020B0604020202090204" charset="0"/>
                        </a:rPr>
                        <a:t>ACpowersupply</a:t>
                      </a:r>
                      <a:endParaRPr lang="en-US" altLang="zh-CN" sz="1100" b="0">
                        <a:solidFill>
                          <a:srgbClr val="000000"/>
                        </a:solidFill>
                        <a:latin typeface="Arial Regular" panose="020B0604020202090204" charset="0"/>
                        <a:ea typeface="等线" panose="02010600030101010101" charset="-122"/>
                        <a:cs typeface="Arial Regular" panose="020B0604020202090204" charset="0"/>
                      </a:endParaRPr>
                    </a:p>
                  </a:txBody>
                  <a:tcPr marL="0" marR="0" marT="0" marB="0" vert="horz" anchor="ctr">
                    <a:lnL w="19050">
                      <a:solidFill>
                        <a:schemeClr val="tx1">
                          <a:lumMod val="65000"/>
                          <a:lumOff val="35000"/>
                        </a:schemeClr>
                      </a:solidFill>
                      <a:prstDash val="solid"/>
                    </a:lnL>
                    <a:lnR w="19050">
                      <a:solidFill>
                        <a:schemeClr val="tx1">
                          <a:lumMod val="65000"/>
                          <a:lumOff val="35000"/>
                        </a:schemeClr>
                      </a:solidFill>
                      <a:prstDash val="solid"/>
                    </a:lnR>
                    <a:lnT w="19050">
                      <a:solidFill>
                        <a:schemeClr val="tx1">
                          <a:lumMod val="65000"/>
                          <a:lumOff val="35000"/>
                        </a:schemeClr>
                      </a:solidFill>
                      <a:prstDash val="solid"/>
                    </a:lnT>
                    <a:lnB w="19050">
                      <a:solidFill>
                        <a:schemeClr val="tx1">
                          <a:lumMod val="65000"/>
                          <a:lumOff val="35000"/>
                        </a:schemeClr>
                      </a:solidFill>
                      <a:prstDash val="solid"/>
                    </a:lnB>
                  </a:tcPr>
                </a:tc>
                <a:tc>
                  <a:txBody>
                    <a:bodyPr/>
                    <a:p>
                      <a:pPr indent="0" algn="ctr">
                        <a:buNone/>
                      </a:pPr>
                      <a:r>
                        <a:rPr lang="en-US" altLang="zh-CN" sz="1100" b="0">
                          <a:solidFill>
                            <a:srgbClr val="000000"/>
                          </a:solidFill>
                          <a:latin typeface="Arial Regular" panose="020B0604020202090204" charset="0"/>
                          <a:cs typeface="Arial Regular" panose="020B0604020202090204" charset="0"/>
                        </a:rPr>
                        <a:t>Size(mm)</a:t>
                      </a:r>
                      <a:endParaRPr lang="en-US" altLang="zh-CN" sz="1100" b="0">
                        <a:solidFill>
                          <a:srgbClr val="000000"/>
                        </a:solidFill>
                        <a:latin typeface="Arial Regular" panose="020B0604020202090204" charset="0"/>
                        <a:ea typeface="等线" panose="02010600030101010101" charset="-122"/>
                        <a:cs typeface="Arial Regular" panose="020B0604020202090204" charset="0"/>
                      </a:endParaRPr>
                    </a:p>
                  </a:txBody>
                  <a:tcPr marL="0" marR="0" marT="0" marB="0" vert="horz" anchor="ctr">
                    <a:lnL w="19050">
                      <a:solidFill>
                        <a:schemeClr val="tx1">
                          <a:lumMod val="65000"/>
                          <a:lumOff val="35000"/>
                        </a:schemeClr>
                      </a:solidFill>
                      <a:prstDash val="solid"/>
                    </a:lnL>
                    <a:lnR w="19050">
                      <a:solidFill>
                        <a:schemeClr val="tx1">
                          <a:lumMod val="65000"/>
                          <a:lumOff val="35000"/>
                        </a:schemeClr>
                      </a:solidFill>
                      <a:prstDash val="solid"/>
                    </a:lnR>
                    <a:lnT w="19050">
                      <a:solidFill>
                        <a:schemeClr val="tx1">
                          <a:lumMod val="65000"/>
                          <a:lumOff val="35000"/>
                        </a:schemeClr>
                      </a:solidFill>
                      <a:prstDash val="solid"/>
                    </a:lnT>
                    <a:lnB w="19050">
                      <a:solidFill>
                        <a:schemeClr val="tx1">
                          <a:lumMod val="65000"/>
                          <a:lumOff val="35000"/>
                        </a:schemeClr>
                      </a:solidFill>
                      <a:prstDash val="solid"/>
                    </a:lnB>
                  </a:tcPr>
                </a:tc>
                <a:tc>
                  <a:txBody>
                    <a:bodyPr/>
                    <a:p>
                      <a:pPr indent="0" algn="ctr">
                        <a:buNone/>
                      </a:pPr>
                      <a:r>
                        <a:rPr lang="en-US" altLang="zh-CN" sz="1100" b="0">
                          <a:solidFill>
                            <a:srgbClr val="000000"/>
                          </a:solidFill>
                          <a:latin typeface="Arial Regular" panose="020B0604020202090204" charset="0"/>
                          <a:cs typeface="Arial Regular" panose="020B0604020202090204" charset="0"/>
                        </a:rPr>
                        <a:t>118*148.5mm</a:t>
                      </a:r>
                      <a:endParaRPr lang="en-US" altLang="zh-CN" sz="1100" b="0">
                        <a:solidFill>
                          <a:srgbClr val="000000"/>
                        </a:solidFill>
                        <a:latin typeface="Arial Regular" panose="020B0604020202090204" charset="0"/>
                        <a:ea typeface="等线" panose="02010600030101010101" charset="-122"/>
                        <a:cs typeface="Arial Regular" panose="020B0604020202090204" charset="0"/>
                      </a:endParaRPr>
                    </a:p>
                  </a:txBody>
                  <a:tcPr marL="0" marR="0" marT="0" marB="0" vert="horz" anchor="ctr">
                    <a:lnL w="19050">
                      <a:solidFill>
                        <a:schemeClr val="tx1">
                          <a:lumMod val="65000"/>
                          <a:lumOff val="35000"/>
                        </a:schemeClr>
                      </a:solidFill>
                      <a:prstDash val="solid"/>
                    </a:lnL>
                    <a:lnR w="19050">
                      <a:solidFill>
                        <a:schemeClr val="tx1">
                          <a:lumMod val="65000"/>
                          <a:lumOff val="35000"/>
                        </a:schemeClr>
                      </a:solidFill>
                      <a:prstDash val="solid"/>
                    </a:lnR>
                    <a:lnT w="19050">
                      <a:solidFill>
                        <a:schemeClr val="tx1">
                          <a:lumMod val="65000"/>
                          <a:lumOff val="35000"/>
                        </a:schemeClr>
                      </a:solidFill>
                      <a:prstDash val="solid"/>
                    </a:lnT>
                    <a:lnB w="19050">
                      <a:solidFill>
                        <a:schemeClr val="tx1">
                          <a:lumMod val="65000"/>
                          <a:lumOff val="35000"/>
                        </a:schemeClr>
                      </a:solidFill>
                      <a:prstDash val="solid"/>
                    </a:lnB>
                  </a:tcPr>
                </a:tc>
              </a:tr>
              <a:tr h="381000">
                <a:tc vMerge="1">
                  <a:tcPr marL="12700" marR="12700" marT="12700" vert="horz" anchor="ctr" anchorCtr="0">
                    <a:lnL w="19050">
                      <a:solidFill>
                        <a:schemeClr val="tx1">
                          <a:lumMod val="65000"/>
                          <a:lumOff val="35000"/>
                        </a:schemeClr>
                      </a:solidFill>
                      <a:prstDash val="solid"/>
                    </a:lnL>
                    <a:lnR w="19050">
                      <a:solidFill>
                        <a:schemeClr val="tx1">
                          <a:lumMod val="65000"/>
                          <a:lumOff val="35000"/>
                        </a:schemeClr>
                      </a:solidFill>
                      <a:prstDash val="solid"/>
                    </a:lnR>
                    <a:lnT w="19050">
                      <a:solidFill>
                        <a:schemeClr val="tx1">
                          <a:lumMod val="65000"/>
                          <a:lumOff val="35000"/>
                        </a:schemeClr>
                      </a:solidFill>
                      <a:prstDash val="solid"/>
                    </a:lnT>
                    <a:lnB w="19050">
                      <a:solidFill>
                        <a:schemeClr val="tx1">
                          <a:lumMod val="65000"/>
                          <a:lumOff val="35000"/>
                        </a:schemeClr>
                      </a:solidFill>
                      <a:prstDash val="solid"/>
                    </a:lnB>
                  </a:tcPr>
                </a:tc>
                <a:tc>
                  <a:txBody>
                    <a:bodyPr/>
                    <a:p>
                      <a:pPr indent="0" algn="ctr">
                        <a:buNone/>
                      </a:pPr>
                      <a:r>
                        <a:rPr lang="en-US" altLang="zh-CN" sz="1100" b="0">
                          <a:solidFill>
                            <a:srgbClr val="000000"/>
                          </a:solidFill>
                          <a:latin typeface="Arial Regular" panose="020B0604020202090204" charset="0"/>
                          <a:cs typeface="Arial Regular" panose="020B0604020202090204" charset="0"/>
                        </a:rPr>
                        <a:t>Weight</a:t>
                      </a:r>
                      <a:endParaRPr lang="en-US" altLang="zh-CN" sz="1100" b="0">
                        <a:solidFill>
                          <a:srgbClr val="000000"/>
                        </a:solidFill>
                        <a:latin typeface="Arial Regular" panose="020B0604020202090204" charset="0"/>
                        <a:ea typeface="等线" panose="02010600030101010101" charset="-122"/>
                        <a:cs typeface="Arial Regular" panose="020B0604020202090204" charset="0"/>
                      </a:endParaRPr>
                    </a:p>
                  </a:txBody>
                  <a:tcPr marL="0" marR="0" marT="0" marB="0" vert="horz" anchor="ctr">
                    <a:lnL w="19050">
                      <a:solidFill>
                        <a:schemeClr val="tx1">
                          <a:lumMod val="65000"/>
                          <a:lumOff val="35000"/>
                        </a:schemeClr>
                      </a:solidFill>
                      <a:prstDash val="solid"/>
                    </a:lnL>
                    <a:lnR w="19050">
                      <a:solidFill>
                        <a:schemeClr val="tx1">
                          <a:lumMod val="65000"/>
                          <a:lumOff val="35000"/>
                        </a:schemeClr>
                      </a:solidFill>
                      <a:prstDash val="solid"/>
                    </a:lnR>
                    <a:lnT w="19050">
                      <a:solidFill>
                        <a:schemeClr val="tx1">
                          <a:lumMod val="65000"/>
                          <a:lumOff val="35000"/>
                        </a:schemeClr>
                      </a:solidFill>
                      <a:prstDash val="solid"/>
                    </a:lnT>
                    <a:lnB w="19050">
                      <a:solidFill>
                        <a:schemeClr val="tx1">
                          <a:lumMod val="65000"/>
                          <a:lumOff val="35000"/>
                        </a:schemeClr>
                      </a:solidFill>
                      <a:prstDash val="solid"/>
                    </a:lnB>
                  </a:tcPr>
                </a:tc>
                <a:tc>
                  <a:txBody>
                    <a:bodyPr/>
                    <a:p>
                      <a:pPr indent="0" algn="ctr">
                        <a:buNone/>
                      </a:pPr>
                      <a:r>
                        <a:rPr lang="en-US" altLang="zh-CN" sz="1100" b="0">
                          <a:solidFill>
                            <a:srgbClr val="000000"/>
                          </a:solidFill>
                          <a:latin typeface="Arial Regular" panose="020B0604020202090204" charset="0"/>
                          <a:cs typeface="Arial Regular" panose="020B0604020202090204" charset="0"/>
                        </a:rPr>
                        <a:t>1200g</a:t>
                      </a:r>
                      <a:endParaRPr lang="en-US" altLang="zh-CN" sz="1100" b="0">
                        <a:solidFill>
                          <a:srgbClr val="000000"/>
                        </a:solidFill>
                        <a:latin typeface="Arial Regular" panose="020B0604020202090204" charset="0"/>
                        <a:ea typeface="等线" panose="02010600030101010101" charset="-122"/>
                        <a:cs typeface="Arial Regular" panose="020B0604020202090204" charset="0"/>
                      </a:endParaRPr>
                    </a:p>
                  </a:txBody>
                  <a:tcPr marL="0" marR="0" marT="0" marB="0" vert="horz" anchor="ctr">
                    <a:lnL w="19050">
                      <a:solidFill>
                        <a:schemeClr val="tx1">
                          <a:lumMod val="65000"/>
                          <a:lumOff val="35000"/>
                        </a:schemeClr>
                      </a:solidFill>
                      <a:prstDash val="solid"/>
                    </a:lnL>
                    <a:lnR w="19050">
                      <a:solidFill>
                        <a:schemeClr val="tx1">
                          <a:lumMod val="65000"/>
                          <a:lumOff val="35000"/>
                        </a:schemeClr>
                      </a:solidFill>
                      <a:prstDash val="solid"/>
                    </a:lnR>
                    <a:lnT w="19050">
                      <a:solidFill>
                        <a:schemeClr val="tx1">
                          <a:lumMod val="65000"/>
                          <a:lumOff val="35000"/>
                        </a:schemeClr>
                      </a:solidFill>
                      <a:prstDash val="solid"/>
                    </a:lnT>
                    <a:lnB w="19050">
                      <a:solidFill>
                        <a:schemeClr val="tx1">
                          <a:lumMod val="65000"/>
                          <a:lumOff val="35000"/>
                        </a:schemeClr>
                      </a:solidFill>
                      <a:prstDash val="solid"/>
                    </a:lnB>
                  </a:tcPr>
                </a:tc>
              </a:tr>
              <a:tr h="386080">
                <a:tc vMerge="1">
                  <a:tcPr marL="12700" marR="12700" marT="12700" vert="horz" anchor="ctr" anchorCtr="0">
                    <a:lnL w="19050">
                      <a:solidFill>
                        <a:schemeClr val="tx1">
                          <a:lumMod val="65000"/>
                          <a:lumOff val="35000"/>
                        </a:schemeClr>
                      </a:solidFill>
                      <a:prstDash val="solid"/>
                    </a:lnL>
                    <a:lnR w="19050">
                      <a:solidFill>
                        <a:schemeClr val="tx1">
                          <a:lumMod val="65000"/>
                          <a:lumOff val="35000"/>
                        </a:schemeClr>
                      </a:solidFill>
                      <a:prstDash val="solid"/>
                    </a:lnR>
                    <a:lnT w="19050">
                      <a:solidFill>
                        <a:schemeClr val="tx1">
                          <a:lumMod val="65000"/>
                          <a:lumOff val="35000"/>
                        </a:schemeClr>
                      </a:solidFill>
                      <a:prstDash val="solid"/>
                    </a:lnT>
                    <a:lnB w="19050">
                      <a:solidFill>
                        <a:schemeClr val="tx1">
                          <a:lumMod val="65000"/>
                          <a:lumOff val="35000"/>
                        </a:schemeClr>
                      </a:solidFill>
                      <a:prstDash val="solid"/>
                    </a:lnB>
                  </a:tcPr>
                </a:tc>
                <a:tc>
                  <a:txBody>
                    <a:bodyPr/>
                    <a:p>
                      <a:pPr indent="0" algn="ctr">
                        <a:buNone/>
                      </a:pPr>
                      <a:r>
                        <a:rPr lang="en-US" altLang="zh-CN" sz="1100" b="0">
                          <a:solidFill>
                            <a:srgbClr val="000000"/>
                          </a:solidFill>
                          <a:latin typeface="Arial Regular" panose="020B0604020202090204" charset="0"/>
                          <a:cs typeface="Arial Regular" panose="020B0604020202090204" charset="0"/>
                        </a:rPr>
                        <a:t>In-out</a:t>
                      </a:r>
                      <a:endParaRPr lang="en-US" altLang="zh-CN" sz="1100" b="0">
                        <a:solidFill>
                          <a:srgbClr val="000000"/>
                        </a:solidFill>
                        <a:latin typeface="Arial Regular" panose="020B0604020202090204" charset="0"/>
                        <a:ea typeface="等线" panose="02010600030101010101" charset="-122"/>
                        <a:cs typeface="Arial Regular" panose="020B0604020202090204" charset="0"/>
                      </a:endParaRPr>
                    </a:p>
                  </a:txBody>
                  <a:tcPr marL="0" marR="0" marT="0" marB="0" vert="horz" anchor="ctr">
                    <a:lnL w="19050">
                      <a:solidFill>
                        <a:schemeClr val="tx1">
                          <a:lumMod val="65000"/>
                          <a:lumOff val="35000"/>
                        </a:schemeClr>
                      </a:solidFill>
                      <a:prstDash val="solid"/>
                    </a:lnL>
                    <a:lnR w="19050">
                      <a:solidFill>
                        <a:schemeClr val="tx1">
                          <a:lumMod val="65000"/>
                          <a:lumOff val="35000"/>
                        </a:schemeClr>
                      </a:solidFill>
                      <a:prstDash val="solid"/>
                    </a:lnR>
                    <a:lnT w="19050">
                      <a:solidFill>
                        <a:schemeClr val="tx1">
                          <a:lumMod val="65000"/>
                          <a:lumOff val="35000"/>
                        </a:schemeClr>
                      </a:solidFill>
                      <a:prstDash val="solid"/>
                    </a:lnT>
                    <a:lnB w="19050">
                      <a:solidFill>
                        <a:schemeClr val="tx1">
                          <a:lumMod val="65000"/>
                          <a:lumOff val="35000"/>
                        </a:schemeClr>
                      </a:solidFill>
                      <a:prstDash val="solid"/>
                    </a:lnB>
                  </a:tcPr>
                </a:tc>
                <a:tc>
                  <a:txBody>
                    <a:bodyPr/>
                    <a:p>
                      <a:pPr indent="0" algn="ctr">
                        <a:buNone/>
                      </a:pPr>
                      <a:r>
                        <a:rPr lang="en-US" altLang="zh-CN" sz="1100" b="0">
                          <a:solidFill>
                            <a:srgbClr val="000000"/>
                          </a:solidFill>
                          <a:latin typeface="Arial Regular" panose="020B0604020202090204" charset="0"/>
                          <a:cs typeface="Arial Regular" panose="020B0604020202090204" charset="0"/>
                        </a:rPr>
                        <a:t>InputAC200-240V,OutputDC25.2V10A</a:t>
                      </a:r>
                      <a:endParaRPr lang="en-US" altLang="zh-CN" sz="1100" b="0">
                        <a:solidFill>
                          <a:srgbClr val="000000"/>
                        </a:solidFill>
                        <a:latin typeface="Arial Regular" panose="020B0604020202090204" charset="0"/>
                        <a:ea typeface="等线" panose="02010600030101010101" charset="-122"/>
                        <a:cs typeface="Arial Regular" panose="020B0604020202090204" charset="0"/>
                      </a:endParaRPr>
                    </a:p>
                  </a:txBody>
                  <a:tcPr marL="0" marR="0" marT="0" marB="0" vert="horz" anchor="ctr">
                    <a:lnL w="19050">
                      <a:solidFill>
                        <a:schemeClr val="tx1">
                          <a:lumMod val="65000"/>
                          <a:lumOff val="35000"/>
                        </a:schemeClr>
                      </a:solidFill>
                      <a:prstDash val="solid"/>
                    </a:lnL>
                    <a:lnR w="19050">
                      <a:solidFill>
                        <a:schemeClr val="tx1">
                          <a:lumMod val="65000"/>
                          <a:lumOff val="35000"/>
                        </a:schemeClr>
                      </a:solidFill>
                      <a:prstDash val="solid"/>
                    </a:lnR>
                    <a:lnT w="19050">
                      <a:solidFill>
                        <a:schemeClr val="tx1">
                          <a:lumMod val="65000"/>
                          <a:lumOff val="35000"/>
                        </a:schemeClr>
                      </a:solidFill>
                      <a:prstDash val="solid"/>
                    </a:lnT>
                    <a:lnB w="19050">
                      <a:solidFill>
                        <a:schemeClr val="tx1">
                          <a:lumMod val="65000"/>
                          <a:lumOff val="35000"/>
                        </a:schemeClr>
                      </a:solidFill>
                      <a:prstDash val="solid"/>
                    </a:lnB>
                  </a:tcPr>
                </a:tc>
              </a:tr>
              <a:tr h="386080">
                <a:tc vMerge="1">
                  <a:tcPr marL="12700" marR="12700" marT="12700" vert="horz" anchor="ctr" anchorCtr="0">
                    <a:lnL w="19050">
                      <a:solidFill>
                        <a:schemeClr val="tx1">
                          <a:lumMod val="65000"/>
                          <a:lumOff val="35000"/>
                        </a:schemeClr>
                      </a:solidFill>
                      <a:prstDash val="solid"/>
                    </a:lnL>
                    <a:lnR w="19050">
                      <a:solidFill>
                        <a:schemeClr val="tx1">
                          <a:lumMod val="65000"/>
                          <a:lumOff val="35000"/>
                        </a:schemeClr>
                      </a:solidFill>
                      <a:prstDash val="solid"/>
                    </a:lnR>
                    <a:lnT w="19050">
                      <a:solidFill>
                        <a:schemeClr val="tx1">
                          <a:lumMod val="65000"/>
                          <a:lumOff val="35000"/>
                        </a:schemeClr>
                      </a:solidFill>
                      <a:prstDash val="solid"/>
                    </a:lnT>
                    <a:lnB w="19050">
                      <a:solidFill>
                        <a:schemeClr val="tx1">
                          <a:lumMod val="65000"/>
                          <a:lumOff val="35000"/>
                        </a:schemeClr>
                      </a:solidFill>
                      <a:prstDash val="solid"/>
                    </a:lnB>
                  </a:tcPr>
                </a:tc>
                <a:tc>
                  <a:txBody>
                    <a:bodyPr/>
                    <a:p>
                      <a:pPr indent="0" algn="ctr">
                        <a:buNone/>
                      </a:pPr>
                      <a:r>
                        <a:rPr lang="en-US" altLang="zh-CN" sz="1100" b="0">
                          <a:solidFill>
                            <a:srgbClr val="000000"/>
                          </a:solidFill>
                          <a:latin typeface="Arial Regular" panose="020B0604020202090204" charset="0"/>
                          <a:cs typeface="Arial Regular" panose="020B0604020202090204" charset="0"/>
                        </a:rPr>
                        <a:t>Power</a:t>
                      </a:r>
                      <a:endParaRPr lang="en-US" altLang="zh-CN" sz="1100" b="0">
                        <a:solidFill>
                          <a:srgbClr val="000000"/>
                        </a:solidFill>
                        <a:latin typeface="Arial Regular" panose="020B0604020202090204" charset="0"/>
                        <a:ea typeface="等线" panose="02010600030101010101" charset="-122"/>
                        <a:cs typeface="Arial Regular" panose="020B0604020202090204" charset="0"/>
                      </a:endParaRPr>
                    </a:p>
                  </a:txBody>
                  <a:tcPr marL="0" marR="0" marT="0" marB="0" vert="horz" anchor="ctr">
                    <a:lnL w="19050">
                      <a:solidFill>
                        <a:schemeClr val="tx1">
                          <a:lumMod val="65000"/>
                          <a:lumOff val="35000"/>
                        </a:schemeClr>
                      </a:solidFill>
                      <a:prstDash val="solid"/>
                    </a:lnL>
                    <a:lnR w="19050">
                      <a:solidFill>
                        <a:schemeClr val="tx1">
                          <a:lumMod val="65000"/>
                          <a:lumOff val="35000"/>
                        </a:schemeClr>
                      </a:solidFill>
                      <a:prstDash val="solid"/>
                    </a:lnR>
                    <a:lnT w="19050">
                      <a:solidFill>
                        <a:schemeClr val="tx1">
                          <a:lumMod val="65000"/>
                          <a:lumOff val="35000"/>
                        </a:schemeClr>
                      </a:solidFill>
                      <a:prstDash val="solid"/>
                    </a:lnT>
                    <a:lnB w="19050">
                      <a:solidFill>
                        <a:schemeClr val="tx1">
                          <a:lumMod val="65000"/>
                          <a:lumOff val="35000"/>
                        </a:schemeClr>
                      </a:solidFill>
                      <a:prstDash val="solid"/>
                    </a:lnB>
                  </a:tcPr>
                </a:tc>
                <a:tc>
                  <a:txBody>
                    <a:bodyPr/>
                    <a:p>
                      <a:pPr indent="0" algn="ctr">
                        <a:buNone/>
                      </a:pPr>
                      <a:r>
                        <a:rPr lang="en-US" altLang="zh-CN" sz="1100" b="0">
                          <a:solidFill>
                            <a:srgbClr val="000000"/>
                          </a:solidFill>
                          <a:latin typeface="Arial Regular" panose="020B0604020202090204" charset="0"/>
                          <a:cs typeface="Arial Regular" panose="020B0604020202090204" charset="0"/>
                        </a:rPr>
                        <a:t>250W</a:t>
                      </a:r>
                      <a:endParaRPr lang="en-US" altLang="zh-CN" sz="1100" b="0">
                        <a:solidFill>
                          <a:srgbClr val="000000"/>
                        </a:solidFill>
                        <a:latin typeface="Arial Regular" panose="020B0604020202090204" charset="0"/>
                        <a:ea typeface="等线" panose="02010600030101010101" charset="-122"/>
                        <a:cs typeface="Arial Regular" panose="020B0604020202090204" charset="0"/>
                      </a:endParaRPr>
                    </a:p>
                  </a:txBody>
                  <a:tcPr marL="0" marR="0" marT="0" marB="0" vert="horz" anchor="ctr">
                    <a:lnL w="19050">
                      <a:solidFill>
                        <a:schemeClr val="tx1">
                          <a:lumMod val="65000"/>
                          <a:lumOff val="35000"/>
                        </a:schemeClr>
                      </a:solidFill>
                      <a:prstDash val="solid"/>
                    </a:lnL>
                    <a:lnR w="19050">
                      <a:solidFill>
                        <a:schemeClr val="tx1">
                          <a:lumMod val="65000"/>
                          <a:lumOff val="35000"/>
                        </a:schemeClr>
                      </a:solidFill>
                      <a:prstDash val="solid"/>
                    </a:lnR>
                    <a:lnT w="19050">
                      <a:solidFill>
                        <a:schemeClr val="tx1">
                          <a:lumMod val="65000"/>
                          <a:lumOff val="35000"/>
                        </a:schemeClr>
                      </a:solidFill>
                      <a:prstDash val="solid"/>
                    </a:lnT>
                    <a:lnB w="19050">
                      <a:solidFill>
                        <a:schemeClr val="tx1">
                          <a:lumMod val="65000"/>
                          <a:lumOff val="35000"/>
                        </a:schemeClr>
                      </a:solidFill>
                      <a:prstDash val="solid"/>
                    </a:lnB>
                  </a:tcPr>
                </a:tc>
              </a:tr>
              <a:tr h="386080">
                <a:tc rowSpan="3">
                  <a:txBody>
                    <a:bodyPr/>
                    <a:p>
                      <a:pPr indent="0" algn="ctr">
                        <a:buNone/>
                      </a:pPr>
                      <a:r>
                        <a:rPr lang="en-US" altLang="zh-CN" sz="1100" b="0">
                          <a:solidFill>
                            <a:srgbClr val="000000"/>
                          </a:solidFill>
                          <a:latin typeface="Arial Regular" panose="020B0604020202090204" charset="0"/>
                          <a:cs typeface="Arial Regular" panose="020B0604020202090204" charset="0"/>
                        </a:rPr>
                        <a:t>AC</a:t>
                      </a:r>
                      <a:endParaRPr lang="en-US" altLang="zh-CN" sz="1100" b="0">
                        <a:solidFill>
                          <a:srgbClr val="000000"/>
                        </a:solidFill>
                        <a:latin typeface="Arial Regular" panose="020B0604020202090204" charset="0"/>
                        <a:cs typeface="Arial Regular" panose="020B0604020202090204" charset="0"/>
                      </a:endParaRPr>
                    </a:p>
                    <a:p>
                      <a:pPr indent="0" algn="ctr">
                        <a:buNone/>
                      </a:pPr>
                      <a:r>
                        <a:rPr lang="en-US" altLang="zh-CN" sz="1100" b="0">
                          <a:solidFill>
                            <a:srgbClr val="000000"/>
                          </a:solidFill>
                          <a:latin typeface="Arial Regular" panose="020B0604020202090204" charset="0"/>
                          <a:cs typeface="Arial Regular" panose="020B0604020202090204" charset="0"/>
                        </a:rPr>
                        <a:t>direct</a:t>
                      </a:r>
                      <a:endParaRPr lang="en-US" altLang="zh-CN" sz="1100" b="0">
                        <a:solidFill>
                          <a:srgbClr val="000000"/>
                        </a:solidFill>
                        <a:latin typeface="Arial Regular" panose="020B0604020202090204" charset="0"/>
                        <a:cs typeface="Arial Regular" panose="020B0604020202090204" charset="0"/>
                      </a:endParaRPr>
                    </a:p>
                    <a:p>
                      <a:pPr indent="0" algn="ctr">
                        <a:buNone/>
                      </a:pPr>
                      <a:r>
                        <a:rPr lang="en-US" altLang="zh-CN" sz="1100" b="0">
                          <a:solidFill>
                            <a:srgbClr val="000000"/>
                          </a:solidFill>
                          <a:latin typeface="Arial Regular" panose="020B0604020202090204" charset="0"/>
                          <a:cs typeface="Arial Regular" panose="020B0604020202090204" charset="0"/>
                        </a:rPr>
                        <a:t>power</a:t>
                      </a:r>
                      <a:endParaRPr lang="en-US" altLang="zh-CN" sz="1100" b="0">
                        <a:solidFill>
                          <a:srgbClr val="000000"/>
                        </a:solidFill>
                        <a:latin typeface="Arial Regular" panose="020B0604020202090204" charset="0"/>
                        <a:cs typeface="Arial Regular" panose="020B0604020202090204" charset="0"/>
                      </a:endParaRPr>
                    </a:p>
                    <a:p>
                      <a:pPr indent="0" algn="ctr">
                        <a:buNone/>
                      </a:pPr>
                      <a:r>
                        <a:rPr lang="en-US" altLang="zh-CN" sz="1100" b="0">
                          <a:solidFill>
                            <a:srgbClr val="000000"/>
                          </a:solidFill>
                          <a:latin typeface="Arial Regular" panose="020B0604020202090204" charset="0"/>
                          <a:cs typeface="Arial Regular" panose="020B0604020202090204" charset="0"/>
                        </a:rPr>
                        <a:t>supply</a:t>
                      </a:r>
                      <a:endParaRPr lang="en-US" altLang="zh-CN" sz="1100" b="0">
                        <a:solidFill>
                          <a:srgbClr val="000000"/>
                        </a:solidFill>
                        <a:latin typeface="Arial Regular" panose="020B0604020202090204" charset="0"/>
                        <a:cs typeface="Arial Regular" panose="020B0604020202090204" charset="0"/>
                      </a:endParaRPr>
                    </a:p>
                    <a:p>
                      <a:pPr indent="0" algn="ctr">
                        <a:buNone/>
                      </a:pPr>
                      <a:r>
                        <a:rPr lang="en-US" altLang="zh-CN" sz="1100" b="0">
                          <a:solidFill>
                            <a:srgbClr val="000000"/>
                          </a:solidFill>
                          <a:latin typeface="Arial Regular" panose="020B0604020202090204" charset="0"/>
                          <a:cs typeface="Arial Regular" panose="020B0604020202090204" charset="0"/>
                        </a:rPr>
                        <a:t>cable</a:t>
                      </a:r>
                      <a:endParaRPr lang="zh-CN" altLang="en-US" sz="1100" b="0">
                        <a:solidFill>
                          <a:srgbClr val="000000"/>
                        </a:solidFill>
                        <a:latin typeface="Arial Regular" panose="020B0604020202090204" charset="0"/>
                        <a:ea typeface="等线" panose="02010600030101010101" charset="-122"/>
                        <a:cs typeface="Arial Regular" panose="020B0604020202090204" charset="0"/>
                      </a:endParaRPr>
                    </a:p>
                  </a:txBody>
                  <a:tcPr marL="0" marR="0" marT="0" marB="0" vert="horz" anchor="ctr">
                    <a:lnL w="19050">
                      <a:solidFill>
                        <a:schemeClr val="tx1">
                          <a:lumMod val="65000"/>
                          <a:lumOff val="35000"/>
                        </a:schemeClr>
                      </a:solidFill>
                      <a:prstDash val="solid"/>
                    </a:lnL>
                    <a:lnR w="19050">
                      <a:solidFill>
                        <a:schemeClr val="tx1">
                          <a:lumMod val="65000"/>
                          <a:lumOff val="35000"/>
                        </a:schemeClr>
                      </a:solidFill>
                      <a:prstDash val="solid"/>
                    </a:lnR>
                    <a:lnT w="19050">
                      <a:solidFill>
                        <a:schemeClr val="tx1">
                          <a:lumMod val="65000"/>
                          <a:lumOff val="35000"/>
                        </a:schemeClr>
                      </a:solidFill>
                      <a:prstDash val="solid"/>
                    </a:lnT>
                    <a:lnB w="19050">
                      <a:solidFill>
                        <a:schemeClr val="tx1">
                          <a:lumMod val="65000"/>
                          <a:lumOff val="35000"/>
                        </a:schemeClr>
                      </a:solidFill>
                      <a:prstDash val="solid"/>
                    </a:lnB>
                  </a:tcPr>
                </a:tc>
                <a:tc>
                  <a:txBody>
                    <a:bodyPr/>
                    <a:p>
                      <a:pPr indent="0" algn="ctr">
                        <a:buNone/>
                      </a:pPr>
                      <a:r>
                        <a:rPr lang="en-US" altLang="zh-CN" sz="1100" b="0">
                          <a:solidFill>
                            <a:srgbClr val="000000"/>
                          </a:solidFill>
                          <a:latin typeface="Arial Regular" panose="020B0604020202090204" charset="0"/>
                          <a:cs typeface="Arial Regular" panose="020B0604020202090204" charset="0"/>
                        </a:rPr>
                        <a:t>Length</a:t>
                      </a:r>
                      <a:endParaRPr lang="en-US" altLang="zh-CN" sz="1100" b="0">
                        <a:solidFill>
                          <a:srgbClr val="000000"/>
                        </a:solidFill>
                        <a:latin typeface="Arial Regular" panose="020B0604020202090204" charset="0"/>
                        <a:ea typeface="等线" panose="02010600030101010101" charset="-122"/>
                        <a:cs typeface="Arial Regular" panose="020B0604020202090204" charset="0"/>
                      </a:endParaRPr>
                    </a:p>
                  </a:txBody>
                  <a:tcPr marL="0" marR="0" marT="0" marB="0" vert="horz" anchor="ctr">
                    <a:lnL w="19050">
                      <a:solidFill>
                        <a:schemeClr val="tx1">
                          <a:lumMod val="65000"/>
                          <a:lumOff val="35000"/>
                        </a:schemeClr>
                      </a:solidFill>
                      <a:prstDash val="solid"/>
                    </a:lnL>
                    <a:lnR w="19050">
                      <a:solidFill>
                        <a:schemeClr val="tx1">
                          <a:lumMod val="65000"/>
                          <a:lumOff val="35000"/>
                        </a:schemeClr>
                      </a:solidFill>
                      <a:prstDash val="solid"/>
                    </a:lnR>
                    <a:lnT w="19050">
                      <a:solidFill>
                        <a:schemeClr val="tx1">
                          <a:lumMod val="65000"/>
                          <a:lumOff val="35000"/>
                        </a:schemeClr>
                      </a:solidFill>
                      <a:prstDash val="solid"/>
                    </a:lnT>
                    <a:lnB w="19050">
                      <a:solidFill>
                        <a:schemeClr val="tx1">
                          <a:lumMod val="65000"/>
                          <a:lumOff val="35000"/>
                        </a:schemeClr>
                      </a:solidFill>
                      <a:prstDash val="solid"/>
                    </a:lnB>
                  </a:tcPr>
                </a:tc>
                <a:tc>
                  <a:txBody>
                    <a:bodyPr/>
                    <a:p>
                      <a:pPr indent="0" algn="ctr">
                        <a:buNone/>
                      </a:pPr>
                      <a:r>
                        <a:rPr lang="en-US" altLang="zh-CN" sz="1100" b="0">
                          <a:solidFill>
                            <a:srgbClr val="000000"/>
                          </a:solidFill>
                          <a:latin typeface="Arial Regular" panose="020B0604020202090204" charset="0"/>
                          <a:cs typeface="Arial Regular" panose="020B0604020202090204" charset="0"/>
                        </a:rPr>
                        <a:t>100/200 meters</a:t>
                      </a:r>
                      <a:endParaRPr lang="en-US" altLang="zh-CN" sz="1100" b="0">
                        <a:solidFill>
                          <a:srgbClr val="000000"/>
                        </a:solidFill>
                        <a:latin typeface="Arial Regular" panose="020B0604020202090204" charset="0"/>
                        <a:ea typeface="等线" panose="02010600030101010101" charset="-122"/>
                        <a:cs typeface="Arial Regular" panose="020B0604020202090204" charset="0"/>
                      </a:endParaRPr>
                    </a:p>
                  </a:txBody>
                  <a:tcPr marL="0" marR="0" marT="0" marB="0" vert="horz" anchor="ctr">
                    <a:lnL w="19050">
                      <a:solidFill>
                        <a:schemeClr val="tx1">
                          <a:lumMod val="65000"/>
                          <a:lumOff val="35000"/>
                        </a:schemeClr>
                      </a:solidFill>
                      <a:prstDash val="solid"/>
                    </a:lnL>
                    <a:lnR w="19050">
                      <a:solidFill>
                        <a:schemeClr val="tx1">
                          <a:lumMod val="65000"/>
                          <a:lumOff val="35000"/>
                        </a:schemeClr>
                      </a:solidFill>
                      <a:prstDash val="solid"/>
                    </a:lnR>
                    <a:lnT w="19050">
                      <a:solidFill>
                        <a:schemeClr val="tx1">
                          <a:lumMod val="65000"/>
                          <a:lumOff val="35000"/>
                        </a:schemeClr>
                      </a:solidFill>
                      <a:prstDash val="solid"/>
                    </a:lnT>
                    <a:lnB w="19050">
                      <a:solidFill>
                        <a:schemeClr val="tx1">
                          <a:lumMod val="65000"/>
                          <a:lumOff val="35000"/>
                        </a:schemeClr>
                      </a:solidFill>
                      <a:prstDash val="solid"/>
                    </a:lnB>
                  </a:tcPr>
                </a:tc>
              </a:tr>
              <a:tr h="386715">
                <a:tc vMerge="1">
                  <a:tcPr marL="12700" marR="12700" marT="12700" vert="horz" anchor="ctr" anchorCtr="0">
                    <a:lnL w="19050">
                      <a:solidFill>
                        <a:schemeClr val="tx1">
                          <a:lumMod val="65000"/>
                          <a:lumOff val="35000"/>
                        </a:schemeClr>
                      </a:solidFill>
                      <a:prstDash val="solid"/>
                    </a:lnL>
                    <a:lnR w="19050">
                      <a:solidFill>
                        <a:schemeClr val="tx1">
                          <a:lumMod val="65000"/>
                          <a:lumOff val="35000"/>
                        </a:schemeClr>
                      </a:solidFill>
                      <a:prstDash val="solid"/>
                    </a:lnR>
                    <a:lnT w="19050">
                      <a:solidFill>
                        <a:schemeClr val="tx1">
                          <a:lumMod val="65000"/>
                          <a:lumOff val="35000"/>
                        </a:schemeClr>
                      </a:solidFill>
                      <a:prstDash val="solid"/>
                    </a:lnT>
                    <a:lnB w="19050">
                      <a:solidFill>
                        <a:schemeClr val="tx1">
                          <a:lumMod val="65000"/>
                          <a:lumOff val="35000"/>
                        </a:schemeClr>
                      </a:solidFill>
                      <a:prstDash val="solid"/>
                    </a:lnB>
                  </a:tcPr>
                </a:tc>
                <a:tc>
                  <a:txBody>
                    <a:bodyPr/>
                    <a:p>
                      <a:pPr indent="0" algn="ctr">
                        <a:buNone/>
                      </a:pPr>
                      <a:r>
                        <a:rPr lang="en-US" altLang="zh-CN" sz="1100" b="0">
                          <a:solidFill>
                            <a:srgbClr val="000000"/>
                          </a:solidFill>
                          <a:latin typeface="Arial Regular" panose="020B0604020202090204" charset="0"/>
                          <a:cs typeface="Arial Regular" panose="020B0604020202090204" charset="0"/>
                        </a:rPr>
                        <a:t>Wirediameter</a:t>
                      </a:r>
                      <a:endParaRPr lang="en-US" altLang="zh-CN" sz="1100" b="0">
                        <a:solidFill>
                          <a:srgbClr val="000000"/>
                        </a:solidFill>
                        <a:latin typeface="Arial Regular" panose="020B0604020202090204" charset="0"/>
                        <a:ea typeface="等线" panose="02010600030101010101" charset="-122"/>
                        <a:cs typeface="Arial Regular" panose="020B0604020202090204" charset="0"/>
                      </a:endParaRPr>
                    </a:p>
                  </a:txBody>
                  <a:tcPr marL="0" marR="0" marT="0" marB="0" vert="horz" anchor="ctr">
                    <a:lnL w="19050">
                      <a:solidFill>
                        <a:schemeClr val="tx1">
                          <a:lumMod val="65000"/>
                          <a:lumOff val="35000"/>
                        </a:schemeClr>
                      </a:solidFill>
                      <a:prstDash val="solid"/>
                    </a:lnL>
                    <a:lnR w="19050">
                      <a:solidFill>
                        <a:schemeClr val="tx1">
                          <a:lumMod val="65000"/>
                          <a:lumOff val="35000"/>
                        </a:schemeClr>
                      </a:solidFill>
                      <a:prstDash val="solid"/>
                    </a:lnR>
                    <a:lnT w="19050">
                      <a:solidFill>
                        <a:schemeClr val="tx1">
                          <a:lumMod val="65000"/>
                          <a:lumOff val="35000"/>
                        </a:schemeClr>
                      </a:solidFill>
                      <a:prstDash val="solid"/>
                    </a:lnT>
                    <a:lnB w="19050">
                      <a:solidFill>
                        <a:schemeClr val="tx1">
                          <a:lumMod val="65000"/>
                          <a:lumOff val="35000"/>
                        </a:schemeClr>
                      </a:solidFill>
                      <a:prstDash val="solid"/>
                    </a:lnB>
                  </a:tcPr>
                </a:tc>
                <a:tc>
                  <a:txBody>
                    <a:bodyPr/>
                    <a:p>
                      <a:pPr indent="0" algn="ctr">
                        <a:buNone/>
                      </a:pPr>
                      <a:r>
                        <a:rPr lang="en-US" altLang="zh-CN" sz="1100" b="0">
                          <a:solidFill>
                            <a:srgbClr val="000000"/>
                          </a:solidFill>
                          <a:latin typeface="Arial Regular" panose="020B0604020202090204" charset="0"/>
                          <a:cs typeface="Arial Regular" panose="020B0604020202090204" charset="0"/>
                        </a:rPr>
                        <a:t>6.5mm</a:t>
                      </a:r>
                      <a:endParaRPr lang="en-US" altLang="zh-CN" sz="1100" b="0">
                        <a:solidFill>
                          <a:srgbClr val="000000"/>
                        </a:solidFill>
                        <a:latin typeface="Arial Regular" panose="020B0604020202090204" charset="0"/>
                        <a:ea typeface="等线" panose="02010600030101010101" charset="-122"/>
                        <a:cs typeface="Arial Regular" panose="020B0604020202090204" charset="0"/>
                      </a:endParaRPr>
                    </a:p>
                  </a:txBody>
                  <a:tcPr marL="0" marR="0" marT="0" marB="0" vert="horz" anchor="ctr">
                    <a:lnL w="19050">
                      <a:solidFill>
                        <a:schemeClr val="tx1">
                          <a:lumMod val="65000"/>
                          <a:lumOff val="35000"/>
                        </a:schemeClr>
                      </a:solidFill>
                      <a:prstDash val="solid"/>
                    </a:lnL>
                    <a:lnR w="19050">
                      <a:solidFill>
                        <a:schemeClr val="tx1">
                          <a:lumMod val="65000"/>
                          <a:lumOff val="35000"/>
                        </a:schemeClr>
                      </a:solidFill>
                      <a:prstDash val="solid"/>
                    </a:lnR>
                    <a:lnT w="19050">
                      <a:solidFill>
                        <a:schemeClr val="tx1">
                          <a:lumMod val="65000"/>
                          <a:lumOff val="35000"/>
                        </a:schemeClr>
                      </a:solidFill>
                      <a:prstDash val="solid"/>
                    </a:lnT>
                    <a:lnB w="19050">
                      <a:solidFill>
                        <a:schemeClr val="tx1">
                          <a:lumMod val="65000"/>
                          <a:lumOff val="35000"/>
                        </a:schemeClr>
                      </a:solidFill>
                      <a:prstDash val="solid"/>
                    </a:lnB>
                  </a:tcPr>
                </a:tc>
              </a:tr>
              <a:tr h="386080">
                <a:tc vMerge="1">
                  <a:tcPr marL="12700" marR="12700" marT="12700" vert="horz" anchor="ctr" anchorCtr="0">
                    <a:lnL w="19050">
                      <a:solidFill>
                        <a:schemeClr val="tx1">
                          <a:lumMod val="65000"/>
                          <a:lumOff val="35000"/>
                        </a:schemeClr>
                      </a:solidFill>
                      <a:prstDash val="solid"/>
                    </a:lnL>
                    <a:lnR w="19050">
                      <a:solidFill>
                        <a:schemeClr val="tx1">
                          <a:lumMod val="65000"/>
                          <a:lumOff val="35000"/>
                        </a:schemeClr>
                      </a:solidFill>
                      <a:prstDash val="solid"/>
                    </a:lnR>
                    <a:lnT w="19050">
                      <a:solidFill>
                        <a:schemeClr val="tx1">
                          <a:lumMod val="65000"/>
                          <a:lumOff val="35000"/>
                        </a:schemeClr>
                      </a:solidFill>
                      <a:prstDash val="solid"/>
                    </a:lnT>
                    <a:lnB w="19050">
                      <a:solidFill>
                        <a:schemeClr val="tx1">
                          <a:lumMod val="65000"/>
                          <a:lumOff val="35000"/>
                        </a:schemeClr>
                      </a:solidFill>
                      <a:prstDash val="solid"/>
                    </a:lnB>
                  </a:tcPr>
                </a:tc>
                <a:tc>
                  <a:txBody>
                    <a:bodyPr/>
                    <a:p>
                      <a:pPr indent="0" algn="ctr">
                        <a:buNone/>
                      </a:pPr>
                      <a:r>
                        <a:rPr lang="en-US" altLang="zh-CN" sz="1100" b="0">
                          <a:solidFill>
                            <a:srgbClr val="000000"/>
                          </a:solidFill>
                          <a:latin typeface="Arial Regular" panose="020B0604020202090204" charset="0"/>
                          <a:cs typeface="Arial Regular" panose="020B0604020202090204" charset="0"/>
                        </a:rPr>
                        <a:t>Corewire</a:t>
                      </a:r>
                      <a:endParaRPr lang="en-US" altLang="zh-CN" sz="1100" b="0">
                        <a:solidFill>
                          <a:srgbClr val="000000"/>
                        </a:solidFill>
                        <a:latin typeface="Arial Regular" panose="020B0604020202090204" charset="0"/>
                        <a:ea typeface="等线" panose="02010600030101010101" charset="-122"/>
                        <a:cs typeface="Arial Regular" panose="020B0604020202090204" charset="0"/>
                      </a:endParaRPr>
                    </a:p>
                  </a:txBody>
                  <a:tcPr marL="0" marR="0" marT="0" marB="0" vert="horz" anchor="ctr">
                    <a:lnL w="19050">
                      <a:solidFill>
                        <a:schemeClr val="tx1">
                          <a:lumMod val="65000"/>
                          <a:lumOff val="35000"/>
                        </a:schemeClr>
                      </a:solidFill>
                      <a:prstDash val="solid"/>
                    </a:lnL>
                    <a:lnR w="19050">
                      <a:solidFill>
                        <a:schemeClr val="tx1">
                          <a:lumMod val="65000"/>
                          <a:lumOff val="35000"/>
                        </a:schemeClr>
                      </a:solidFill>
                      <a:prstDash val="solid"/>
                    </a:lnR>
                    <a:lnT w="19050">
                      <a:solidFill>
                        <a:schemeClr val="tx1">
                          <a:lumMod val="65000"/>
                          <a:lumOff val="35000"/>
                        </a:schemeClr>
                      </a:solidFill>
                      <a:prstDash val="solid"/>
                    </a:lnT>
                    <a:lnB w="19050">
                      <a:solidFill>
                        <a:schemeClr val="tx1">
                          <a:lumMod val="65000"/>
                          <a:lumOff val="35000"/>
                        </a:schemeClr>
                      </a:solidFill>
                      <a:prstDash val="solid"/>
                    </a:lnB>
                  </a:tcPr>
                </a:tc>
                <a:tc>
                  <a:txBody>
                    <a:bodyPr/>
                    <a:p>
                      <a:pPr indent="0" algn="ctr">
                        <a:buNone/>
                      </a:pPr>
                      <a:r>
                        <a:rPr lang="en-US" altLang="zh-CN" sz="1100" b="0">
                          <a:solidFill>
                            <a:srgbClr val="000000"/>
                          </a:solidFill>
                          <a:latin typeface="Arial Regular" panose="020B0604020202090204" charset="0"/>
                          <a:cs typeface="Arial Regular" panose="020B0604020202090204" charset="0"/>
                        </a:rPr>
                        <a:t>Silver-coatedcopper27AWG*2+25AWG*2</a:t>
                      </a:r>
                      <a:endParaRPr lang="en-US" altLang="zh-CN" sz="1100" b="0">
                        <a:solidFill>
                          <a:srgbClr val="000000"/>
                        </a:solidFill>
                        <a:latin typeface="Arial Regular" panose="020B0604020202090204" charset="0"/>
                        <a:ea typeface="等线" panose="02010600030101010101" charset="-122"/>
                        <a:cs typeface="Arial Regular" panose="020B0604020202090204" charset="0"/>
                      </a:endParaRPr>
                    </a:p>
                  </a:txBody>
                  <a:tcPr marL="0" marR="0" marT="0" marB="0" vert="horz" anchor="ctr">
                    <a:lnL w="19050">
                      <a:solidFill>
                        <a:schemeClr val="tx1">
                          <a:lumMod val="65000"/>
                          <a:lumOff val="35000"/>
                        </a:schemeClr>
                      </a:solidFill>
                      <a:prstDash val="solid"/>
                    </a:lnL>
                    <a:lnR w="19050">
                      <a:solidFill>
                        <a:schemeClr val="tx1">
                          <a:lumMod val="65000"/>
                          <a:lumOff val="35000"/>
                        </a:schemeClr>
                      </a:solidFill>
                      <a:prstDash val="solid"/>
                    </a:lnR>
                    <a:lnT w="19050">
                      <a:solidFill>
                        <a:schemeClr val="tx1">
                          <a:lumMod val="65000"/>
                          <a:lumOff val="35000"/>
                        </a:schemeClr>
                      </a:solidFill>
                      <a:prstDash val="solid"/>
                    </a:lnT>
                    <a:lnB w="19050">
                      <a:solidFill>
                        <a:schemeClr val="tx1">
                          <a:lumMod val="65000"/>
                          <a:lumOff val="35000"/>
                        </a:schemeClr>
                      </a:solidFill>
                      <a:prstDash val="solid"/>
                    </a:lnB>
                  </a:tcPr>
                </a:tc>
              </a:tr>
            </a:tbl>
          </a:graphicData>
        </a:graphic>
      </p:graphicFrame>
      <p:sp>
        <p:nvSpPr>
          <p:cNvPr id="10" name="文本框 9"/>
          <p:cNvSpPr txBox="1"/>
          <p:nvPr/>
        </p:nvSpPr>
        <p:spPr>
          <a:xfrm>
            <a:off x="3211513" y="1167130"/>
            <a:ext cx="5768975" cy="734060"/>
          </a:xfrm>
          <a:prstGeom prst="rect">
            <a:avLst/>
          </a:prstGeom>
          <a:noFill/>
        </p:spPr>
        <p:txBody>
          <a:bodyPr wrap="square" rtlCol="0">
            <a:spAutoFit/>
          </a:bodyPr>
          <a:p>
            <a:pPr algn="ctr">
              <a:lnSpc>
                <a:spcPct val="110000"/>
              </a:lnSpc>
            </a:pPr>
            <a:r>
              <a:rPr lang="zh-CN" altLang="zh-CN" sz="3800" b="1">
                <a:solidFill>
                  <a:schemeClr val="tx1">
                    <a:lumMod val="75000"/>
                    <a:lumOff val="25000"/>
                  </a:schemeClr>
                </a:solidFill>
                <a:latin typeface="微软雅黑" panose="020B0503020204020204" pitchFamily="34" charset="-122"/>
                <a:ea typeface="微软雅黑" panose="020B0503020204020204" pitchFamily="34" charset="-122"/>
                <a:sym typeface="+mn-ea"/>
              </a:rPr>
              <a:t>Product </a:t>
            </a:r>
            <a:r>
              <a:rPr lang="en-US" altLang="zh-CN" sz="3800" b="1">
                <a:solidFill>
                  <a:schemeClr val="tx1">
                    <a:lumMod val="75000"/>
                    <a:lumOff val="25000"/>
                  </a:schemeClr>
                </a:solidFill>
                <a:latin typeface="微软雅黑" panose="020B0503020204020204" pitchFamily="34" charset="-122"/>
                <a:ea typeface="微软雅黑" panose="020B0503020204020204" pitchFamily="34" charset="-122"/>
                <a:sym typeface="+mn-ea"/>
              </a:rPr>
              <a:t>P</a:t>
            </a:r>
            <a:r>
              <a:rPr lang="zh-CN" altLang="zh-CN" sz="3800" b="1">
                <a:solidFill>
                  <a:schemeClr val="tx1">
                    <a:lumMod val="75000"/>
                    <a:lumOff val="25000"/>
                  </a:schemeClr>
                </a:solidFill>
                <a:latin typeface="微软雅黑" panose="020B0503020204020204" pitchFamily="34" charset="-122"/>
                <a:ea typeface="微软雅黑" panose="020B0503020204020204" pitchFamily="34" charset="-122"/>
                <a:sym typeface="+mn-ea"/>
              </a:rPr>
              <a:t>arameter</a:t>
            </a:r>
            <a:endParaRPr lang="zh-CN" altLang="zh-CN" sz="3800" b="1">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pic>
        <p:nvPicPr>
          <p:cNvPr id="12" name="图片 11" descr="C:/Users/30581/AppData/Local/Temp/picturecompress_20210612201234/output_14.pngoutput_14"/>
          <p:cNvPicPr>
            <a:picLocks noChangeAspect="1"/>
          </p:cNvPicPr>
          <p:nvPr/>
        </p:nvPicPr>
        <p:blipFill>
          <a:blip r:embed="rId3"/>
          <a:stretch>
            <a:fillRect/>
          </a:stretch>
        </p:blipFill>
        <p:spPr>
          <a:xfrm>
            <a:off x="10805327" y="362339"/>
            <a:ext cx="996568" cy="137723"/>
          </a:xfrm>
          <a:prstGeom prst="rect">
            <a:avLst/>
          </a:prstGeom>
        </p:spPr>
      </p:pic>
    </p:spTree>
    <p:custDataLst>
      <p:tags r:id="rId4"/>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组合 12"/>
          <p:cNvGrpSpPr/>
          <p:nvPr/>
        </p:nvGrpSpPr>
        <p:grpSpPr>
          <a:xfrm>
            <a:off x="-65405" y="-72390"/>
            <a:ext cx="12322810" cy="7005320"/>
            <a:chOff x="-103" y="-114"/>
            <a:chExt cx="19406" cy="11032"/>
          </a:xfrm>
        </p:grpSpPr>
        <p:pic>
          <p:nvPicPr>
            <p:cNvPr id="3" name="图片 2" descr="28368347_061748136030_3"/>
            <p:cNvPicPr>
              <a:picLocks noChangeAspect="1"/>
            </p:cNvPicPr>
            <p:nvPr/>
          </p:nvPicPr>
          <p:blipFill>
            <a:blip r:embed="rId1"/>
            <a:srcRect/>
            <a:stretch>
              <a:fillRect/>
            </a:stretch>
          </p:blipFill>
          <p:spPr>
            <a:xfrm>
              <a:off x="-103" y="-114"/>
              <a:ext cx="19405" cy="11032"/>
            </a:xfrm>
            <a:prstGeom prst="rect">
              <a:avLst/>
            </a:prstGeom>
          </p:spPr>
        </p:pic>
        <p:sp>
          <p:nvSpPr>
            <p:cNvPr id="21" name="矩形 20"/>
            <p:cNvSpPr/>
            <p:nvPr/>
          </p:nvSpPr>
          <p:spPr>
            <a:xfrm>
              <a:off x="-103" y="-114"/>
              <a:ext cx="19406" cy="11031"/>
            </a:xfrm>
            <a:prstGeom prst="rect">
              <a:avLst/>
            </a:prstGeom>
            <a:solidFill>
              <a:schemeClr val="tx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7" name="图片 6" descr="C:/Users/30581/AppData/Local/Temp/picturecompress_20210612201234/output_15.pngoutput_15"/>
          <p:cNvPicPr>
            <a:picLocks noChangeAspect="1"/>
          </p:cNvPicPr>
          <p:nvPr/>
        </p:nvPicPr>
        <p:blipFill>
          <a:blip r:embed="rId2"/>
          <a:stretch>
            <a:fillRect/>
          </a:stretch>
        </p:blipFill>
        <p:spPr>
          <a:xfrm>
            <a:off x="5262880" y="646430"/>
            <a:ext cx="1685290" cy="233045"/>
          </a:xfrm>
          <a:prstGeom prst="rect">
            <a:avLst/>
          </a:prstGeom>
        </p:spPr>
      </p:pic>
      <p:sp>
        <p:nvSpPr>
          <p:cNvPr id="16" name="文本框 15"/>
          <p:cNvSpPr txBox="1"/>
          <p:nvPr/>
        </p:nvSpPr>
        <p:spPr>
          <a:xfrm>
            <a:off x="2200593" y="1417320"/>
            <a:ext cx="7790815" cy="675640"/>
          </a:xfrm>
          <a:prstGeom prst="rect">
            <a:avLst/>
          </a:prstGeom>
          <a:noFill/>
        </p:spPr>
        <p:txBody>
          <a:bodyPr wrap="square" rtlCol="0">
            <a:spAutoFit/>
          </a:bodyPr>
          <a:p>
            <a:pPr algn="ctr"/>
            <a:r>
              <a:rPr sz="3800">
                <a:solidFill>
                  <a:schemeClr val="bg1"/>
                </a:solidFill>
                <a:latin typeface="微软雅黑" panose="020B0503020204020204" pitchFamily="34" charset="-122"/>
                <a:ea typeface="微软雅黑" panose="020B0503020204020204" pitchFamily="34" charset="-122"/>
                <a:cs typeface="Arial Regular" panose="020B0604020202090204" charset="0"/>
                <a:sym typeface="+mn-ea"/>
              </a:rPr>
              <a:t>CHASING</a:t>
            </a:r>
            <a:r>
              <a:rPr sz="3800" b="1">
                <a:solidFill>
                  <a:schemeClr val="bg1"/>
                </a:solidFill>
                <a:latin typeface="微软雅黑" panose="020B0503020204020204" pitchFamily="34" charset="-122"/>
                <a:ea typeface="微软雅黑" panose="020B0503020204020204" pitchFamily="34" charset="-122"/>
                <a:cs typeface="Arial Regular" panose="020B0604020202090204" charset="0"/>
                <a:sym typeface="+mn-ea"/>
              </a:rPr>
              <a:t> AC POWER SUPPLY</a:t>
            </a:r>
            <a:endParaRPr sz="38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8" name="组合 7"/>
          <p:cNvGrpSpPr/>
          <p:nvPr/>
        </p:nvGrpSpPr>
        <p:grpSpPr>
          <a:xfrm>
            <a:off x="2588895" y="2448560"/>
            <a:ext cx="6431280" cy="3693160"/>
            <a:chOff x="6312" y="2911"/>
            <a:chExt cx="11722" cy="7417"/>
          </a:xfrm>
        </p:grpSpPr>
        <p:pic>
          <p:nvPicPr>
            <p:cNvPr id="6" name="图片 5" descr="AC浮力线供电2"/>
            <p:cNvPicPr>
              <a:picLocks noChangeAspect="1"/>
            </p:cNvPicPr>
            <p:nvPr/>
          </p:nvPicPr>
          <p:blipFill>
            <a:blip r:embed="rId3"/>
            <a:srcRect/>
            <a:stretch>
              <a:fillRect/>
            </a:stretch>
          </p:blipFill>
          <p:spPr>
            <a:xfrm>
              <a:off x="12372" y="2911"/>
              <a:ext cx="5662" cy="7291"/>
            </a:xfrm>
            <a:prstGeom prst="rect">
              <a:avLst/>
            </a:prstGeom>
          </p:spPr>
        </p:pic>
        <p:pic>
          <p:nvPicPr>
            <p:cNvPr id="9" name="图片 8" descr="ac3"/>
            <p:cNvPicPr>
              <a:picLocks noChangeAspect="1"/>
            </p:cNvPicPr>
            <p:nvPr/>
          </p:nvPicPr>
          <p:blipFill>
            <a:blip r:embed="rId4"/>
            <a:stretch>
              <a:fillRect/>
            </a:stretch>
          </p:blipFill>
          <p:spPr>
            <a:xfrm>
              <a:off x="6312" y="5836"/>
              <a:ext cx="7985" cy="4492"/>
            </a:xfrm>
            <a:prstGeom prst="rect">
              <a:avLst/>
            </a:prstGeom>
          </p:spPr>
        </p:pic>
      </p:grpSp>
    </p:spTree>
    <p:custDataLst>
      <p:tags r:id="rId5"/>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6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65.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67.xml><?xml version="1.0" encoding="utf-8"?>
<p:tagLst xmlns:p="http://schemas.openxmlformats.org/presentationml/2006/main">
  <p:tag name="KSO_WM_UNIT_TABLE_BEAUTIFY" val="smartTable{a960315a-e8d5-45a2-85e6-11e05ada9532}"/>
  <p:tag name="TABLE_ENDDRAG_ORIGIN_RECT" val="586*311"/>
  <p:tag name="TABLE_ENDDRAG_RECT" val="199*113*586*311"/>
</p:tagLst>
</file>

<file path=ppt/tags/tag68.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6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1763</Words>
  <Application>WPS 演示</Application>
  <PresentationFormat>宽屏</PresentationFormat>
  <Paragraphs>91</Paragraphs>
  <Slides>7</Slides>
  <Notes>4</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7</vt:i4>
      </vt:variant>
    </vt:vector>
  </HeadingPairs>
  <TitlesOfParts>
    <vt:vector size="18" baseType="lpstr">
      <vt:lpstr>Arial</vt:lpstr>
      <vt:lpstr>宋体</vt:lpstr>
      <vt:lpstr>Wingdings</vt:lpstr>
      <vt:lpstr>微软雅黑</vt:lpstr>
      <vt:lpstr>Wingdings</vt:lpstr>
      <vt:lpstr>思源黑体 CN Medium</vt:lpstr>
      <vt:lpstr>Arial Regular</vt:lpstr>
      <vt:lpstr>等线</vt:lpstr>
      <vt:lpstr>Calibri</vt:lpstr>
      <vt:lpstr>Arial Unicode MS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lastModifiedBy>
  <cp:revision>230</cp:revision>
  <dcterms:created xsi:type="dcterms:W3CDTF">2021-06-11T06:17:00Z</dcterms:created>
  <dcterms:modified xsi:type="dcterms:W3CDTF">2021-06-15T11:01:41Z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2052-11.1.0.10577</vt:lpwstr>
  </property>
  <property fmtid="{D5CDD505-2E9C-101B-9397-08002B2CF9AE}" pid="3" name="ICV">
    <vt:lpwstr>B35B1E2323544997BCFFAE01A192258B</vt:lpwstr>
  </property>
</Properties>
</file>